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360" r:id="rId2"/>
    <p:sldId id="412" r:id="rId3"/>
    <p:sldId id="415" r:id="rId4"/>
    <p:sldId id="449" r:id="rId5"/>
    <p:sldId id="416" r:id="rId6"/>
    <p:sldId id="466" r:id="rId7"/>
    <p:sldId id="451" r:id="rId8"/>
    <p:sldId id="459" r:id="rId9"/>
    <p:sldId id="435" r:id="rId10"/>
    <p:sldId id="460" r:id="rId11"/>
    <p:sldId id="462" r:id="rId12"/>
    <p:sldId id="464" r:id="rId13"/>
    <p:sldId id="465" r:id="rId14"/>
    <p:sldId id="426" r:id="rId15"/>
    <p:sldId id="456" r:id="rId16"/>
    <p:sldId id="457" r:id="rId17"/>
    <p:sldId id="455" r:id="rId18"/>
    <p:sldId id="458" r:id="rId19"/>
    <p:sldId id="336" r:id="rId20"/>
    <p:sldId id="383" r:id="rId21"/>
    <p:sldId id="434" r:id="rId22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644D"/>
    <a:srgbClr val="EC5590"/>
    <a:srgbClr val="FB9034"/>
    <a:srgbClr val="7F7F7F"/>
    <a:srgbClr val="000081"/>
    <a:srgbClr val="880088"/>
    <a:srgbClr val="8A8A8A"/>
    <a:srgbClr val="939393"/>
    <a:srgbClr val="CFCFCF"/>
    <a:srgbClr val="CACA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4652" autoAdjust="0"/>
  </p:normalViewPr>
  <p:slideViewPr>
    <p:cSldViewPr snapToGrid="0">
      <p:cViewPr varScale="1">
        <p:scale>
          <a:sx n="83" d="100"/>
          <a:sy n="83" d="100"/>
        </p:scale>
        <p:origin x="34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a-Fei Poon" userId="41276c7e774fb158" providerId="LiveId" clId="{663576D7-70EA-4D76-B1A8-7F7303B24220}"/>
    <pc:docChg chg="custSel modSld">
      <pc:chgData name="Jia-Fei Poon" userId="41276c7e774fb158" providerId="LiveId" clId="{663576D7-70EA-4D76-B1A8-7F7303B24220}" dt="2023-03-21T00:25:52.069" v="6" actId="1076"/>
      <pc:docMkLst>
        <pc:docMk/>
      </pc:docMkLst>
      <pc:sldChg chg="delSp modSp mod">
        <pc:chgData name="Jia-Fei Poon" userId="41276c7e774fb158" providerId="LiveId" clId="{663576D7-70EA-4D76-B1A8-7F7303B24220}" dt="2023-03-21T00:25:52.069" v="6" actId="1076"/>
        <pc:sldMkLst>
          <pc:docMk/>
          <pc:sldMk cId="471588232" sldId="416"/>
        </pc:sldMkLst>
        <pc:picChg chg="mod">
          <ac:chgData name="Jia-Fei Poon" userId="41276c7e774fb158" providerId="LiveId" clId="{663576D7-70EA-4D76-B1A8-7F7303B24220}" dt="2023-03-21T00:25:52.069" v="6" actId="1076"/>
          <ac:picMkLst>
            <pc:docMk/>
            <pc:sldMk cId="471588232" sldId="416"/>
            <ac:picMk id="5" creationId="{B9BC3B37-A3E5-8E3B-7518-E5BA74BD75E2}"/>
          </ac:picMkLst>
        </pc:picChg>
        <pc:picChg chg="del">
          <ac:chgData name="Jia-Fei Poon" userId="41276c7e774fb158" providerId="LiveId" clId="{663576D7-70EA-4D76-B1A8-7F7303B24220}" dt="2023-03-21T00:24:57.681" v="0" actId="478"/>
          <ac:picMkLst>
            <pc:docMk/>
            <pc:sldMk cId="471588232" sldId="416"/>
            <ac:picMk id="7" creationId="{F6648B22-EFB5-488F-4B2B-4DF99EDA880F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53CEF3-E760-4240-91E2-A757C536DFF8}" type="datetimeFigureOut">
              <a:rPr lang="en-GB" smtClean="0"/>
              <a:t>21/03/2023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371D4E-61B4-4E67-BAAF-69C0FE1579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80250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371D4E-61B4-4E67-BAAF-69C0FE1579A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79957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371D4E-61B4-4E67-BAAF-69C0FE1579A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4400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371D4E-61B4-4E67-BAAF-69C0FE1579A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37795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371D4E-61B4-4E67-BAAF-69C0FE1579AF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50159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371D4E-61B4-4E67-BAAF-69C0FE1579AF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63913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371D4E-61B4-4E67-BAAF-69C0FE1579AF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12374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371D4E-61B4-4E67-BAAF-69C0FE1579AF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1591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371D4E-61B4-4E67-BAAF-69C0FE1579AF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58254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371D4E-61B4-4E67-BAAF-69C0FE1579AF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11848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4C087-DF0E-4F36-A4F8-21CB795A50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393F19-7934-4C22-A53B-5B4327A683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F750D5-8D44-40D7-B788-E7294AD53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9D0CB-1852-4E89-9508-30D9B52747F2}" type="datetime1">
              <a:rPr lang="en-GB" smtClean="0"/>
              <a:t>21/03/2023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F5CDD7-06E0-4ED2-AEB0-EDD5796FD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A1A787-7BC7-4F29-9C4A-9C155825E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76D4D-523E-4AFC-A925-8C6F88F7FB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1554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B0F72-2E60-4629-AC15-648DD3268C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845CF6-8134-44ED-85D4-661921FE95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AD993B-0DD9-4B29-A34A-218D3E1115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66258-EECC-49D9-821C-AA70AE8FABF9}" type="datetime1">
              <a:rPr lang="en-GB" smtClean="0"/>
              <a:t>21/03/2023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04D10F-C197-4E14-8FE4-EBA0E4C6C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B484FE-F154-493E-84C6-E251F4A1F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76D4D-523E-4AFC-A925-8C6F88F7FB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585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4B5C39B-8172-4107-96DD-913E52C265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9600BE-3316-4B32-9546-8E315276FA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97C0F4-0ED2-426B-9F37-1B45A90F2E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B6BD7-FA31-4371-AB2E-DEA6BF7D66DE}" type="datetime1">
              <a:rPr lang="en-GB" smtClean="0"/>
              <a:t>21/03/2023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73F3D6-0D2C-4ECF-842D-AE1DDD7A8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759616-0660-41BB-B41E-95A515F4C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76D4D-523E-4AFC-A925-8C6F88F7FB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7171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A7054F-9BF3-4E48-8F35-2D76930CFA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FE7587-75BF-4562-A1AD-4C0DAA75B1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293CB5-7911-4086-AA16-212134D8D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87394-DCE5-4DC4-B662-730558CE8436}" type="datetime1">
              <a:rPr lang="en-GB" smtClean="0"/>
              <a:t>21/03/2023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A93BD2-5D8D-4CB1-B8C7-F32B047CF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2A6951-0042-46E1-965D-088942A5C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76D4D-523E-4AFC-A925-8C6F88F7FB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5107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4B9C9-180C-4ABA-ADD7-46819B38FC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F80555-C816-4A5C-A06B-1239677EB1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22CE13-7CC9-45F9-8A7D-6C44F6363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4E163-DABE-434C-A61C-A4B2E1CBAF89}" type="datetime1">
              <a:rPr lang="en-GB" smtClean="0"/>
              <a:t>21/03/2023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E6480C-6F0F-4E96-BF28-E4422CB1D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200280-B173-4CB4-9E4E-6FC43DB25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76D4D-523E-4AFC-A925-8C6F88F7FB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933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25FC44-13ED-447A-B641-E1E4DE7E0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EDD1FA-940C-452A-A397-10E71E068D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062B8B-F572-4060-89A0-2B86367EB9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B79633-8B66-4985-A406-68F08635C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1B7D2-C7B6-4527-8B18-CC69BDF70620}" type="datetime1">
              <a:rPr lang="en-GB" smtClean="0"/>
              <a:t>21/03/2023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3524C0-655A-4B1D-81ED-ECFE5E54A7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6F1303-8546-4129-B483-16E62E829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76D4D-523E-4AFC-A925-8C6F88F7FB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9555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0C9B8-1653-4A72-BD76-E0C34855E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5FA8FA-A74C-4718-A361-BBD2423D82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FD9363-E97F-4D70-9307-38461A99C2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72E8449-1A04-4CA2-9F21-BF60AB4E67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E37B44F-AA3F-4315-8C14-AD3457BAFD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6FAFA5E-A44D-4A70-A985-7AA383B24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6AA7C-E7D2-4B50-9479-A9F32A3C4068}" type="datetime1">
              <a:rPr lang="en-GB" smtClean="0"/>
              <a:t>21/03/2023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393254D-24D0-4B19-9E58-B588F4809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5FF035C-EDEF-46C1-9662-A85687933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76D4D-523E-4AFC-A925-8C6F88F7FB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864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61E3C-427D-42C1-B29A-069D95968E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A08ECF-080B-4C47-9046-238461D09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7CFDB-E0EE-4D61-993F-C5757998438C}" type="datetime1">
              <a:rPr lang="en-GB" smtClean="0"/>
              <a:t>21/03/2023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6FF618-93A1-4FA9-B45A-650ADFA8F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532FC9-D2E9-4A49-9E17-451C31E17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76D4D-523E-4AFC-A925-8C6F88F7FB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6115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D18988-14AA-465E-A67E-55F79FB9FB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DEBA8-B3D9-458A-97ED-E2B36BED92BE}" type="datetime1">
              <a:rPr lang="en-GB" smtClean="0"/>
              <a:t>21/03/2023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73BB6E0-1BD7-4A45-BA0D-C66EE6D95C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96D7A5-4D05-46CC-8CA9-EDFBCCC8CB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76D4D-523E-4AFC-A925-8C6F88F7FB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5187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C90129-776D-47FE-9867-D563B43B7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84DEBF-6129-4FBE-B7BF-1A4E98D6BF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982F59-0C6F-4551-8697-8CBEA64AEA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FE8B5B-564A-4D80-826A-453E37290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14071-8D80-4151-8C4D-590E393BB268}" type="datetime1">
              <a:rPr lang="en-GB" smtClean="0"/>
              <a:t>21/03/2023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B61034-E53E-4559-B2D0-510CBB2856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2B711C-184D-4D67-97DF-EDB380F80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76D4D-523E-4AFC-A925-8C6F88F7FB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6851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1CE2B1-1119-4382-B528-3A4D1E3EB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5FD487D-F07E-435E-AE3B-6EFD29B3E6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65CC58-5DC0-49DA-9E98-B062CDCAD6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49109A-E03B-4134-8A21-9FBB216338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2A72E-3ED6-4480-B660-0DA384E2DBF3}" type="datetime1">
              <a:rPr lang="en-GB" smtClean="0"/>
              <a:t>21/03/2023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B69560-A446-48C1-9A87-E8BDB10804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467FFF-2AF7-4D2D-8CB4-5CEEEBDB0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76D4D-523E-4AFC-A925-8C6F88F7FB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4238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7D6DDDF-369A-4A53-B34D-55BD01A89C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D6CD05-6F3C-43CB-A435-D3F99517E7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073CEC-960B-4D71-A4E5-E4025ABCD8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F8D517-E643-40C8-A143-E6A6A10DB515}" type="datetime1">
              <a:rPr lang="en-GB" smtClean="0"/>
              <a:t>21/03/2023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8E22E3-56F3-4051-A4B0-7CFF5B8EA6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2C4393-AA0A-49B8-89A8-A6DD6E107E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B76D4D-523E-4AFC-A925-8C6F88F7FB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9048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37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sv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4.jpg"/><Relationship Id="rId7" Type="http://schemas.openxmlformats.org/officeDocument/2006/relationships/image" Target="../media/image36.sv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24.png"/><Relationship Id="rId9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4.jpg"/><Relationship Id="rId7" Type="http://schemas.openxmlformats.org/officeDocument/2006/relationships/image" Target="../media/image36.sv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24.png"/><Relationship Id="rId9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4.jpg"/><Relationship Id="rId7" Type="http://schemas.openxmlformats.org/officeDocument/2006/relationships/image" Target="../media/image36.sv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24.png"/><Relationship Id="rId9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png"/><Relationship Id="rId5" Type="http://schemas.openxmlformats.org/officeDocument/2006/relationships/image" Target="../media/image40.jpeg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51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jpeg"/><Relationship Id="rId4" Type="http://schemas.openxmlformats.org/officeDocument/2006/relationships/image" Target="../media/image6.png"/><Relationship Id="rId9" Type="http://schemas.openxmlformats.org/officeDocument/2006/relationships/image" Target="../media/image1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tiff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jpg"/><Relationship Id="rId4" Type="http://schemas.openxmlformats.org/officeDocument/2006/relationships/image" Target="../media/image5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19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1.jpe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tiff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4.jp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4.png"/><Relationship Id="rId9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jpe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1C2666F-C065-4A02-8B6B-42E0A42080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521010" y="2352086"/>
            <a:ext cx="8490474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en-US" sz="3200" dirty="0">
                <a:solidFill>
                  <a:srgbClr val="0C1465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Tail-unsaturation Enables Fine</a:t>
            </a:r>
            <a:r>
              <a:rPr lang="en-GB" sz="3200" dirty="0">
                <a:solidFill>
                  <a:srgbClr val="0C1465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r>
              <a:rPr lang="en-US" sz="3200" dirty="0">
                <a:solidFill>
                  <a:srgbClr val="0C1465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tuning on the Rheology of Sugar-based Surfactants</a:t>
            </a:r>
            <a:endParaRPr lang="en-GB" sz="3200" dirty="0">
              <a:solidFill>
                <a:srgbClr val="0C146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hangingPunct="0"/>
            <a:endParaRPr lang="en-GB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hangingPunct="0"/>
            <a:endParaRPr lang="sv-SE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直線接點 3"/>
          <p:cNvCxnSpPr>
            <a:cxnSpLocks/>
          </p:cNvCxnSpPr>
          <p:nvPr/>
        </p:nvCxnSpPr>
        <p:spPr>
          <a:xfrm>
            <a:off x="3449003" y="2069480"/>
            <a:ext cx="0" cy="2972776"/>
          </a:xfrm>
          <a:prstGeom prst="line">
            <a:avLst/>
          </a:prstGeom>
          <a:ln w="28575">
            <a:solidFill>
              <a:srgbClr val="0C1465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文字方塊 4"/>
          <p:cNvSpPr txBox="1"/>
          <p:nvPr/>
        </p:nvSpPr>
        <p:spPr>
          <a:xfrm>
            <a:off x="3521010" y="4505914"/>
            <a:ext cx="59438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dirty="0">
                <a:solidFill>
                  <a:srgbClr val="0C146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Jia-Fei Poon</a:t>
            </a:r>
          </a:p>
        </p:txBody>
      </p:sp>
      <p:pic>
        <p:nvPicPr>
          <p:cNvPr id="1026" name="Picture 2" descr="See the source image">
            <a:extLst>
              <a:ext uri="{FF2B5EF4-FFF2-40B4-BE49-F238E27FC236}">
                <a16:creationId xmlns:a16="http://schemas.microsoft.com/office/drawing/2014/main" id="{C9FA318F-4AC6-4365-91CC-6046CC2F66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131" y="2307788"/>
            <a:ext cx="2045436" cy="1100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See the source image">
            <a:extLst>
              <a:ext uri="{FF2B5EF4-FFF2-40B4-BE49-F238E27FC236}">
                <a16:creationId xmlns:a16="http://schemas.microsoft.com/office/drawing/2014/main" id="{F991CF53-74A9-4C4B-8123-DD965B5C2E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2641" y="3563840"/>
            <a:ext cx="1478416" cy="1478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581D1E0-13EE-4500-B784-6E9999236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76D4D-523E-4AFC-A925-8C6F88F7FB8D}" type="slidenum">
              <a:rPr lang="en-GB" smtClean="0"/>
              <a:t>1</a:t>
            </a:fld>
            <a:endParaRPr lang="en-GB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E4AA0E2-2956-4C64-867B-067DAF256C6E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6070" cy="6858000"/>
          </a:xfrm>
          <a:prstGeom prst="rect">
            <a:avLst/>
          </a:prstGeom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47676E7-3C20-4795-8419-D02A31AD2F04}"/>
              </a:ext>
            </a:extLst>
          </p:cNvPr>
          <p:cNvSpPr txBox="1"/>
          <p:nvPr/>
        </p:nvSpPr>
        <p:spPr>
          <a:xfrm>
            <a:off x="292692" y="175148"/>
            <a:ext cx="9346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880088"/>
                </a:solidFill>
              </a:rPr>
              <a:t>Linear rheology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54F5902-3A74-4776-B909-E070A0259546}"/>
              </a:ext>
            </a:extLst>
          </p:cNvPr>
          <p:cNvCxnSpPr>
            <a:cxnSpLocks/>
          </p:cNvCxnSpPr>
          <p:nvPr/>
        </p:nvCxnSpPr>
        <p:spPr>
          <a:xfrm>
            <a:off x="151282" y="607336"/>
            <a:ext cx="11532719" cy="29477"/>
          </a:xfrm>
          <a:prstGeom prst="line">
            <a:avLst/>
          </a:prstGeom>
          <a:ln w="28575">
            <a:solidFill>
              <a:srgbClr val="8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Picture 2" descr="See the source image">
            <a:extLst>
              <a:ext uri="{FF2B5EF4-FFF2-40B4-BE49-F238E27FC236}">
                <a16:creationId xmlns:a16="http://schemas.microsoft.com/office/drawing/2014/main" id="{64C5F696-99D3-28DA-96EC-BAA44A2C8B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1925" y="5019679"/>
            <a:ext cx="1193918" cy="1154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Rectangle: Rounded Corners 376">
            <a:extLst>
              <a:ext uri="{FF2B5EF4-FFF2-40B4-BE49-F238E27FC236}">
                <a16:creationId xmlns:a16="http://schemas.microsoft.com/office/drawing/2014/main" id="{90BFCD87-A72D-C9C1-A9EE-1CF11C1A273E}"/>
              </a:ext>
            </a:extLst>
          </p:cNvPr>
          <p:cNvSpPr/>
          <p:nvPr/>
        </p:nvSpPr>
        <p:spPr>
          <a:xfrm>
            <a:off x="8276954" y="898208"/>
            <a:ext cx="3504803" cy="5509965"/>
          </a:xfrm>
          <a:custGeom>
            <a:avLst/>
            <a:gdLst>
              <a:gd name="connsiteX0" fmla="*/ 0 w 5236139"/>
              <a:gd name="connsiteY0" fmla="*/ 872707 h 5737133"/>
              <a:gd name="connsiteX1" fmla="*/ 872707 w 5236139"/>
              <a:gd name="connsiteY1" fmla="*/ 0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0 w 5236139"/>
              <a:gd name="connsiteY8" fmla="*/ 872707 h 5737133"/>
              <a:gd name="connsiteX0" fmla="*/ 8709 w 5236139"/>
              <a:gd name="connsiteY0" fmla="*/ 446594 h 5737740"/>
              <a:gd name="connsiteX1" fmla="*/ 872707 w 5236139"/>
              <a:gd name="connsiteY1" fmla="*/ 607 h 5737740"/>
              <a:gd name="connsiteX2" fmla="*/ 4363432 w 5236139"/>
              <a:gd name="connsiteY2" fmla="*/ 607 h 5737740"/>
              <a:gd name="connsiteX3" fmla="*/ 5236139 w 5236139"/>
              <a:gd name="connsiteY3" fmla="*/ 873314 h 5737740"/>
              <a:gd name="connsiteX4" fmla="*/ 5236139 w 5236139"/>
              <a:gd name="connsiteY4" fmla="*/ 4865033 h 5737740"/>
              <a:gd name="connsiteX5" fmla="*/ 4363432 w 5236139"/>
              <a:gd name="connsiteY5" fmla="*/ 5737740 h 5737740"/>
              <a:gd name="connsiteX6" fmla="*/ 872707 w 5236139"/>
              <a:gd name="connsiteY6" fmla="*/ 5737740 h 5737740"/>
              <a:gd name="connsiteX7" fmla="*/ 0 w 5236139"/>
              <a:gd name="connsiteY7" fmla="*/ 4865033 h 5737740"/>
              <a:gd name="connsiteX8" fmla="*/ 8709 w 5236139"/>
              <a:gd name="connsiteY8" fmla="*/ 446594 h 5737740"/>
              <a:gd name="connsiteX0" fmla="*/ 8709 w 5236139"/>
              <a:gd name="connsiteY0" fmla="*/ 445987 h 5737133"/>
              <a:gd name="connsiteX1" fmla="*/ 515656 w 5236139"/>
              <a:gd name="connsiteY1" fmla="*/ 8708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8709 w 5236139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863999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5238895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45841"/>
              <a:gd name="connsiteX1" fmla="*/ 506948 w 5227431"/>
              <a:gd name="connsiteY1" fmla="*/ 8708 h 5745841"/>
              <a:gd name="connsiteX2" fmla="*/ 4354724 w 5227431"/>
              <a:gd name="connsiteY2" fmla="*/ 0 h 5745841"/>
              <a:gd name="connsiteX3" fmla="*/ 5227431 w 5227431"/>
              <a:gd name="connsiteY3" fmla="*/ 872707 h 5745841"/>
              <a:gd name="connsiteX4" fmla="*/ 5227431 w 5227431"/>
              <a:gd name="connsiteY4" fmla="*/ 5238895 h 5745841"/>
              <a:gd name="connsiteX5" fmla="*/ 4746609 w 5227431"/>
              <a:gd name="connsiteY5" fmla="*/ 5745841 h 5745841"/>
              <a:gd name="connsiteX6" fmla="*/ 480822 w 5227431"/>
              <a:gd name="connsiteY6" fmla="*/ 5737133 h 5745841"/>
              <a:gd name="connsiteX7" fmla="*/ 0 w 5227431"/>
              <a:gd name="connsiteY7" fmla="*/ 5212769 h 5745841"/>
              <a:gd name="connsiteX8" fmla="*/ 1 w 5227431"/>
              <a:gd name="connsiteY8" fmla="*/ 445987 h 5745841"/>
              <a:gd name="connsiteX0" fmla="*/ 1 w 5227431"/>
              <a:gd name="connsiteY0" fmla="*/ 446002 h 5745856"/>
              <a:gd name="connsiteX1" fmla="*/ 506948 w 5227431"/>
              <a:gd name="connsiteY1" fmla="*/ 8723 h 5745856"/>
              <a:gd name="connsiteX2" fmla="*/ 4354724 w 5227431"/>
              <a:gd name="connsiteY2" fmla="*/ 15 h 5745856"/>
              <a:gd name="connsiteX3" fmla="*/ 5227431 w 5227431"/>
              <a:gd name="connsiteY3" fmla="*/ 472128 h 5745856"/>
              <a:gd name="connsiteX4" fmla="*/ 5227431 w 5227431"/>
              <a:gd name="connsiteY4" fmla="*/ 5238910 h 5745856"/>
              <a:gd name="connsiteX5" fmla="*/ 4746609 w 5227431"/>
              <a:gd name="connsiteY5" fmla="*/ 5745856 h 5745856"/>
              <a:gd name="connsiteX6" fmla="*/ 480822 w 5227431"/>
              <a:gd name="connsiteY6" fmla="*/ 5737148 h 5745856"/>
              <a:gd name="connsiteX7" fmla="*/ 0 w 5227431"/>
              <a:gd name="connsiteY7" fmla="*/ 5212784 h 5745856"/>
              <a:gd name="connsiteX8" fmla="*/ 1 w 5227431"/>
              <a:gd name="connsiteY8" fmla="*/ 446002 h 5745856"/>
              <a:gd name="connsiteX0" fmla="*/ 1 w 5227431"/>
              <a:gd name="connsiteY0" fmla="*/ 438374 h 5738228"/>
              <a:gd name="connsiteX1" fmla="*/ 506948 w 5227431"/>
              <a:gd name="connsiteY1" fmla="*/ 1095 h 5738228"/>
              <a:gd name="connsiteX2" fmla="*/ 4737901 w 5227431"/>
              <a:gd name="connsiteY2" fmla="*/ 9804 h 5738228"/>
              <a:gd name="connsiteX3" fmla="*/ 5227431 w 5227431"/>
              <a:gd name="connsiteY3" fmla="*/ 464500 h 5738228"/>
              <a:gd name="connsiteX4" fmla="*/ 5227431 w 5227431"/>
              <a:gd name="connsiteY4" fmla="*/ 5231282 h 5738228"/>
              <a:gd name="connsiteX5" fmla="*/ 4746609 w 5227431"/>
              <a:gd name="connsiteY5" fmla="*/ 5738228 h 5738228"/>
              <a:gd name="connsiteX6" fmla="*/ 480822 w 5227431"/>
              <a:gd name="connsiteY6" fmla="*/ 5729520 h 5738228"/>
              <a:gd name="connsiteX7" fmla="*/ 0 w 5227431"/>
              <a:gd name="connsiteY7" fmla="*/ 5205156 h 5738228"/>
              <a:gd name="connsiteX8" fmla="*/ 1 w 5227431"/>
              <a:gd name="connsiteY8" fmla="*/ 438374 h 5738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27431" h="5738228">
                <a:moveTo>
                  <a:pt x="1" y="438374"/>
                </a:moveTo>
                <a:cubicBezTo>
                  <a:pt x="1" y="-43609"/>
                  <a:pt x="24965" y="1095"/>
                  <a:pt x="506948" y="1095"/>
                </a:cubicBezTo>
                <a:lnTo>
                  <a:pt x="4737901" y="9804"/>
                </a:lnTo>
                <a:cubicBezTo>
                  <a:pt x="5219884" y="9804"/>
                  <a:pt x="5227431" y="-17483"/>
                  <a:pt x="5227431" y="464500"/>
                </a:cubicBezTo>
                <a:lnTo>
                  <a:pt x="5227431" y="5231282"/>
                </a:lnTo>
                <a:cubicBezTo>
                  <a:pt x="5227431" y="5713265"/>
                  <a:pt x="5228592" y="5738228"/>
                  <a:pt x="4746609" y="5738228"/>
                </a:cubicBezTo>
                <a:lnTo>
                  <a:pt x="480822" y="5729520"/>
                </a:lnTo>
                <a:cubicBezTo>
                  <a:pt x="-1161" y="5729520"/>
                  <a:pt x="0" y="5687139"/>
                  <a:pt x="0" y="5205156"/>
                </a:cubicBezTo>
                <a:cubicBezTo>
                  <a:pt x="0" y="3874583"/>
                  <a:pt x="1" y="1768947"/>
                  <a:pt x="1" y="438374"/>
                </a:cubicBezTo>
                <a:close/>
              </a:path>
            </a:pathLst>
          </a:custGeom>
          <a:noFill/>
          <a:ln w="19050">
            <a:solidFill>
              <a:srgbClr val="800080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ED48074-1589-E21A-991C-A8BA419B9CBE}"/>
              </a:ext>
            </a:extLst>
          </p:cNvPr>
          <p:cNvSpPr txBox="1"/>
          <p:nvPr/>
        </p:nvSpPr>
        <p:spPr>
          <a:xfrm>
            <a:off x="8276954" y="998473"/>
            <a:ext cx="35087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 link the physical properties </a:t>
            </a:r>
          </a:p>
          <a:p>
            <a:r>
              <a:rPr lang="en-GB" b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with the chemical architecture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5B8759B-BE28-CC17-9A09-F827ABCF95E0}"/>
              </a:ext>
            </a:extLst>
          </p:cNvPr>
          <p:cNvSpPr txBox="1"/>
          <p:nvPr/>
        </p:nvSpPr>
        <p:spPr>
          <a:xfrm>
            <a:off x="9356119" y="1926011"/>
            <a:ext cx="22075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Synthesis of sugar-based </a:t>
            </a:r>
          </a:p>
          <a:p>
            <a:r>
              <a:rPr lang="en-GB" sz="14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surfactants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62B1B023-63D4-4EAA-8E68-B642EBB4A5A1}"/>
              </a:ext>
            </a:extLst>
          </p:cNvPr>
          <p:cNvGrpSpPr/>
          <p:nvPr/>
        </p:nvGrpSpPr>
        <p:grpSpPr>
          <a:xfrm>
            <a:off x="8021508" y="1847752"/>
            <a:ext cx="1831251" cy="799644"/>
            <a:chOff x="2189449" y="4259626"/>
            <a:chExt cx="2321015" cy="983273"/>
          </a:xfrm>
        </p:grpSpPr>
        <p:sp>
          <p:nvSpPr>
            <p:cNvPr id="55" name="橢圓 18">
              <a:extLst>
                <a:ext uri="{FF2B5EF4-FFF2-40B4-BE49-F238E27FC236}">
                  <a16:creationId xmlns:a16="http://schemas.microsoft.com/office/drawing/2014/main" id="{D8599591-F9FD-E77E-E1C7-B544C3DBA599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noFill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B4A6B8D6-71DE-43F8-91AB-24F27C564B49}"/>
                </a:ext>
              </a:extLst>
            </p:cNvPr>
            <p:cNvSpPr txBox="1"/>
            <p:nvPr/>
          </p:nvSpPr>
          <p:spPr>
            <a:xfrm>
              <a:off x="3054276" y="4290163"/>
              <a:ext cx="639187" cy="491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b="1" dirty="0">
                  <a:solidFill>
                    <a:schemeClr val="bg1"/>
                  </a:solidFill>
                  <a:cs typeface="Arial" panose="020B0604020202020204" pitchFamily="34" charset="0"/>
                </a:rPr>
                <a:t>01</a:t>
              </a:r>
              <a:endParaRPr lang="en-GB" sz="20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FAEE2A81-CB16-F7B3-04F8-B0E61785142F}"/>
                </a:ext>
              </a:extLst>
            </p:cNvPr>
            <p:cNvSpPr txBox="1"/>
            <p:nvPr/>
          </p:nvSpPr>
          <p:spPr>
            <a:xfrm>
              <a:off x="2189449" y="4643525"/>
              <a:ext cx="2321015" cy="340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0"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Synthesis</a:t>
              </a:r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B744E19F-AAF0-00D3-3BA7-DB4B83214C46}"/>
              </a:ext>
            </a:extLst>
          </p:cNvPr>
          <p:cNvSpPr txBox="1"/>
          <p:nvPr/>
        </p:nvSpPr>
        <p:spPr>
          <a:xfrm>
            <a:off x="9349842" y="3079590"/>
            <a:ext cx="12763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Self-assembly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07CF8E4F-A2D9-74A5-D99C-71052D7C6C64}"/>
              </a:ext>
            </a:extLst>
          </p:cNvPr>
          <p:cNvGrpSpPr/>
          <p:nvPr/>
        </p:nvGrpSpPr>
        <p:grpSpPr>
          <a:xfrm>
            <a:off x="8021508" y="2898607"/>
            <a:ext cx="1831251" cy="799644"/>
            <a:chOff x="2189449" y="4259626"/>
            <a:chExt cx="2321015" cy="983273"/>
          </a:xfrm>
        </p:grpSpPr>
        <p:sp>
          <p:nvSpPr>
            <p:cNvPr id="60" name="橢圓 18">
              <a:extLst>
                <a:ext uri="{FF2B5EF4-FFF2-40B4-BE49-F238E27FC236}">
                  <a16:creationId xmlns:a16="http://schemas.microsoft.com/office/drawing/2014/main" id="{636F625B-24A3-C0DB-51ED-239C93D42AA1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F8680450-9360-D57B-82E1-34FCD329003B}"/>
                </a:ext>
              </a:extLst>
            </p:cNvPr>
            <p:cNvSpPr txBox="1"/>
            <p:nvPr/>
          </p:nvSpPr>
          <p:spPr>
            <a:xfrm>
              <a:off x="3054276" y="4290163"/>
              <a:ext cx="639187" cy="491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b="1" dirty="0">
                  <a:solidFill>
                    <a:schemeClr val="bg1"/>
                  </a:solidFill>
                  <a:cs typeface="Arial" panose="020B0604020202020204" pitchFamily="34" charset="0"/>
                </a:rPr>
                <a:t>02</a:t>
              </a:r>
              <a:endParaRPr lang="en-GB" sz="20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F9ED8811-D0D9-BB37-A847-17CA25DC7E35}"/>
                </a:ext>
              </a:extLst>
            </p:cNvPr>
            <p:cNvSpPr txBox="1"/>
            <p:nvPr/>
          </p:nvSpPr>
          <p:spPr>
            <a:xfrm>
              <a:off x="2189449" y="4643525"/>
              <a:ext cx="2321015" cy="340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0"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Properties</a:t>
              </a:r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ADF2E7A0-AF5F-CB28-2870-8D068450EB5C}"/>
              </a:ext>
            </a:extLst>
          </p:cNvPr>
          <p:cNvSpPr txBox="1"/>
          <p:nvPr/>
        </p:nvSpPr>
        <p:spPr>
          <a:xfrm>
            <a:off x="9372820" y="4117631"/>
            <a:ext cx="9348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Rheology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E4B4DCC2-9C1D-7B5C-EFF5-93C2286C9F6A}"/>
              </a:ext>
            </a:extLst>
          </p:cNvPr>
          <p:cNvGrpSpPr/>
          <p:nvPr/>
        </p:nvGrpSpPr>
        <p:grpSpPr>
          <a:xfrm>
            <a:off x="8021508" y="3905870"/>
            <a:ext cx="1831251" cy="799644"/>
            <a:chOff x="2189449" y="4259626"/>
            <a:chExt cx="2321015" cy="983273"/>
          </a:xfrm>
        </p:grpSpPr>
        <p:sp>
          <p:nvSpPr>
            <p:cNvPr id="65" name="橢圓 18">
              <a:extLst>
                <a:ext uri="{FF2B5EF4-FFF2-40B4-BE49-F238E27FC236}">
                  <a16:creationId xmlns:a16="http://schemas.microsoft.com/office/drawing/2014/main" id="{3C2CCBA5-DE2A-C905-31FA-A7BFDA015673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rgbClr val="8800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noFill/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AF1F4ED6-FD13-77C6-167A-CB0A1D927F8D}"/>
                </a:ext>
              </a:extLst>
            </p:cNvPr>
            <p:cNvSpPr txBox="1"/>
            <p:nvPr/>
          </p:nvSpPr>
          <p:spPr>
            <a:xfrm>
              <a:off x="3054276" y="4290163"/>
              <a:ext cx="639187" cy="491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b="1" dirty="0">
                  <a:solidFill>
                    <a:schemeClr val="bg1"/>
                  </a:solidFill>
                  <a:cs typeface="Arial" panose="020B0604020202020204" pitchFamily="34" charset="0"/>
                </a:rPr>
                <a:t>03</a:t>
              </a:r>
              <a:endParaRPr lang="en-GB" sz="20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B370F85B-4E95-D25D-1B17-18DAD4704AFB}"/>
                </a:ext>
              </a:extLst>
            </p:cNvPr>
            <p:cNvSpPr txBox="1"/>
            <p:nvPr/>
          </p:nvSpPr>
          <p:spPr>
            <a:xfrm>
              <a:off x="2189449" y="4643525"/>
              <a:ext cx="2321015" cy="340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0"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Properties</a:t>
              </a:r>
            </a:p>
          </p:txBody>
        </p:sp>
      </p:grpSp>
      <p:sp>
        <p:nvSpPr>
          <p:cNvPr id="68" name="Slide Number Placeholder 5">
            <a:extLst>
              <a:ext uri="{FF2B5EF4-FFF2-40B4-BE49-F238E27FC236}">
                <a16:creationId xmlns:a16="http://schemas.microsoft.com/office/drawing/2014/main" id="{C8B8B409-3839-F861-B88A-281056817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AB76D4D-523E-4AFC-A925-8C6F88F7FB8D}" type="slidenum">
              <a:rPr lang="en-GB" smtClean="0"/>
              <a:t>10</a:t>
            </a:fld>
            <a:endParaRPr lang="en-GB"/>
          </a:p>
        </p:txBody>
      </p:sp>
      <p:sp>
        <p:nvSpPr>
          <p:cNvPr id="36" name="Rectangle: Rounded Corners 376">
            <a:extLst>
              <a:ext uri="{FF2B5EF4-FFF2-40B4-BE49-F238E27FC236}">
                <a16:creationId xmlns:a16="http://schemas.microsoft.com/office/drawing/2014/main" id="{D24913AF-F232-80CB-DF8A-8604297D1987}"/>
              </a:ext>
            </a:extLst>
          </p:cNvPr>
          <p:cNvSpPr/>
          <p:nvPr/>
        </p:nvSpPr>
        <p:spPr>
          <a:xfrm>
            <a:off x="227626" y="898208"/>
            <a:ext cx="3942867" cy="5541457"/>
          </a:xfrm>
          <a:custGeom>
            <a:avLst/>
            <a:gdLst>
              <a:gd name="connsiteX0" fmla="*/ 0 w 5236139"/>
              <a:gd name="connsiteY0" fmla="*/ 872707 h 5737133"/>
              <a:gd name="connsiteX1" fmla="*/ 872707 w 5236139"/>
              <a:gd name="connsiteY1" fmla="*/ 0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0 w 5236139"/>
              <a:gd name="connsiteY8" fmla="*/ 872707 h 5737133"/>
              <a:gd name="connsiteX0" fmla="*/ 8709 w 5236139"/>
              <a:gd name="connsiteY0" fmla="*/ 446594 h 5737740"/>
              <a:gd name="connsiteX1" fmla="*/ 872707 w 5236139"/>
              <a:gd name="connsiteY1" fmla="*/ 607 h 5737740"/>
              <a:gd name="connsiteX2" fmla="*/ 4363432 w 5236139"/>
              <a:gd name="connsiteY2" fmla="*/ 607 h 5737740"/>
              <a:gd name="connsiteX3" fmla="*/ 5236139 w 5236139"/>
              <a:gd name="connsiteY3" fmla="*/ 873314 h 5737740"/>
              <a:gd name="connsiteX4" fmla="*/ 5236139 w 5236139"/>
              <a:gd name="connsiteY4" fmla="*/ 4865033 h 5737740"/>
              <a:gd name="connsiteX5" fmla="*/ 4363432 w 5236139"/>
              <a:gd name="connsiteY5" fmla="*/ 5737740 h 5737740"/>
              <a:gd name="connsiteX6" fmla="*/ 872707 w 5236139"/>
              <a:gd name="connsiteY6" fmla="*/ 5737740 h 5737740"/>
              <a:gd name="connsiteX7" fmla="*/ 0 w 5236139"/>
              <a:gd name="connsiteY7" fmla="*/ 4865033 h 5737740"/>
              <a:gd name="connsiteX8" fmla="*/ 8709 w 5236139"/>
              <a:gd name="connsiteY8" fmla="*/ 446594 h 5737740"/>
              <a:gd name="connsiteX0" fmla="*/ 8709 w 5236139"/>
              <a:gd name="connsiteY0" fmla="*/ 445987 h 5737133"/>
              <a:gd name="connsiteX1" fmla="*/ 515656 w 5236139"/>
              <a:gd name="connsiteY1" fmla="*/ 8708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8709 w 5236139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863999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5238895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45841"/>
              <a:gd name="connsiteX1" fmla="*/ 506948 w 5227431"/>
              <a:gd name="connsiteY1" fmla="*/ 8708 h 5745841"/>
              <a:gd name="connsiteX2" fmla="*/ 4354724 w 5227431"/>
              <a:gd name="connsiteY2" fmla="*/ 0 h 5745841"/>
              <a:gd name="connsiteX3" fmla="*/ 5227431 w 5227431"/>
              <a:gd name="connsiteY3" fmla="*/ 872707 h 5745841"/>
              <a:gd name="connsiteX4" fmla="*/ 5227431 w 5227431"/>
              <a:gd name="connsiteY4" fmla="*/ 5238895 h 5745841"/>
              <a:gd name="connsiteX5" fmla="*/ 4746609 w 5227431"/>
              <a:gd name="connsiteY5" fmla="*/ 5745841 h 5745841"/>
              <a:gd name="connsiteX6" fmla="*/ 480822 w 5227431"/>
              <a:gd name="connsiteY6" fmla="*/ 5737133 h 5745841"/>
              <a:gd name="connsiteX7" fmla="*/ 0 w 5227431"/>
              <a:gd name="connsiteY7" fmla="*/ 5212769 h 5745841"/>
              <a:gd name="connsiteX8" fmla="*/ 1 w 5227431"/>
              <a:gd name="connsiteY8" fmla="*/ 445987 h 5745841"/>
              <a:gd name="connsiteX0" fmla="*/ 1 w 5227431"/>
              <a:gd name="connsiteY0" fmla="*/ 446002 h 5745856"/>
              <a:gd name="connsiteX1" fmla="*/ 506948 w 5227431"/>
              <a:gd name="connsiteY1" fmla="*/ 8723 h 5745856"/>
              <a:gd name="connsiteX2" fmla="*/ 4354724 w 5227431"/>
              <a:gd name="connsiteY2" fmla="*/ 15 h 5745856"/>
              <a:gd name="connsiteX3" fmla="*/ 5227431 w 5227431"/>
              <a:gd name="connsiteY3" fmla="*/ 472128 h 5745856"/>
              <a:gd name="connsiteX4" fmla="*/ 5227431 w 5227431"/>
              <a:gd name="connsiteY4" fmla="*/ 5238910 h 5745856"/>
              <a:gd name="connsiteX5" fmla="*/ 4746609 w 5227431"/>
              <a:gd name="connsiteY5" fmla="*/ 5745856 h 5745856"/>
              <a:gd name="connsiteX6" fmla="*/ 480822 w 5227431"/>
              <a:gd name="connsiteY6" fmla="*/ 5737148 h 5745856"/>
              <a:gd name="connsiteX7" fmla="*/ 0 w 5227431"/>
              <a:gd name="connsiteY7" fmla="*/ 5212784 h 5745856"/>
              <a:gd name="connsiteX8" fmla="*/ 1 w 5227431"/>
              <a:gd name="connsiteY8" fmla="*/ 446002 h 5745856"/>
              <a:gd name="connsiteX0" fmla="*/ 1 w 5227431"/>
              <a:gd name="connsiteY0" fmla="*/ 438374 h 5738228"/>
              <a:gd name="connsiteX1" fmla="*/ 506948 w 5227431"/>
              <a:gd name="connsiteY1" fmla="*/ 1095 h 5738228"/>
              <a:gd name="connsiteX2" fmla="*/ 4737901 w 5227431"/>
              <a:gd name="connsiteY2" fmla="*/ 9804 h 5738228"/>
              <a:gd name="connsiteX3" fmla="*/ 5227431 w 5227431"/>
              <a:gd name="connsiteY3" fmla="*/ 464500 h 5738228"/>
              <a:gd name="connsiteX4" fmla="*/ 5227431 w 5227431"/>
              <a:gd name="connsiteY4" fmla="*/ 5231282 h 5738228"/>
              <a:gd name="connsiteX5" fmla="*/ 4746609 w 5227431"/>
              <a:gd name="connsiteY5" fmla="*/ 5738228 h 5738228"/>
              <a:gd name="connsiteX6" fmla="*/ 480822 w 5227431"/>
              <a:gd name="connsiteY6" fmla="*/ 5729520 h 5738228"/>
              <a:gd name="connsiteX7" fmla="*/ 0 w 5227431"/>
              <a:gd name="connsiteY7" fmla="*/ 5205156 h 5738228"/>
              <a:gd name="connsiteX8" fmla="*/ 1 w 5227431"/>
              <a:gd name="connsiteY8" fmla="*/ 438374 h 5738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27431" h="5738228">
                <a:moveTo>
                  <a:pt x="1" y="438374"/>
                </a:moveTo>
                <a:cubicBezTo>
                  <a:pt x="1" y="-43609"/>
                  <a:pt x="24965" y="1095"/>
                  <a:pt x="506948" y="1095"/>
                </a:cubicBezTo>
                <a:lnTo>
                  <a:pt x="4737901" y="9804"/>
                </a:lnTo>
                <a:cubicBezTo>
                  <a:pt x="5219884" y="9804"/>
                  <a:pt x="5227431" y="-17483"/>
                  <a:pt x="5227431" y="464500"/>
                </a:cubicBezTo>
                <a:lnTo>
                  <a:pt x="5227431" y="5231282"/>
                </a:lnTo>
                <a:cubicBezTo>
                  <a:pt x="5227431" y="5713265"/>
                  <a:pt x="5228592" y="5738228"/>
                  <a:pt x="4746609" y="5738228"/>
                </a:cubicBezTo>
                <a:lnTo>
                  <a:pt x="480822" y="5729520"/>
                </a:lnTo>
                <a:cubicBezTo>
                  <a:pt x="-1161" y="5729520"/>
                  <a:pt x="0" y="5687139"/>
                  <a:pt x="0" y="5205156"/>
                </a:cubicBezTo>
                <a:cubicBezTo>
                  <a:pt x="0" y="3874583"/>
                  <a:pt x="1" y="1768947"/>
                  <a:pt x="1" y="438374"/>
                </a:cubicBezTo>
                <a:close/>
              </a:path>
            </a:pathLst>
          </a:custGeom>
          <a:noFill/>
          <a:ln w="19050">
            <a:solidFill>
              <a:srgbClr val="800080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C089205-C297-353B-F743-B8E71F85ABC5}"/>
              </a:ext>
            </a:extLst>
          </p:cNvPr>
          <p:cNvSpPr/>
          <p:nvPr/>
        </p:nvSpPr>
        <p:spPr>
          <a:xfrm rot="16200000">
            <a:off x="1363201" y="530487"/>
            <a:ext cx="119047" cy="557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: Rounded Corners 376">
            <a:extLst>
              <a:ext uri="{FF2B5EF4-FFF2-40B4-BE49-F238E27FC236}">
                <a16:creationId xmlns:a16="http://schemas.microsoft.com/office/drawing/2014/main" id="{380DB5FE-1645-3854-CC44-E6624411F40E}"/>
              </a:ext>
            </a:extLst>
          </p:cNvPr>
          <p:cNvSpPr/>
          <p:nvPr/>
        </p:nvSpPr>
        <p:spPr>
          <a:xfrm>
            <a:off x="4255643" y="905327"/>
            <a:ext cx="3942867" cy="5541457"/>
          </a:xfrm>
          <a:custGeom>
            <a:avLst/>
            <a:gdLst>
              <a:gd name="connsiteX0" fmla="*/ 0 w 5236139"/>
              <a:gd name="connsiteY0" fmla="*/ 872707 h 5737133"/>
              <a:gd name="connsiteX1" fmla="*/ 872707 w 5236139"/>
              <a:gd name="connsiteY1" fmla="*/ 0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0 w 5236139"/>
              <a:gd name="connsiteY8" fmla="*/ 872707 h 5737133"/>
              <a:gd name="connsiteX0" fmla="*/ 8709 w 5236139"/>
              <a:gd name="connsiteY0" fmla="*/ 446594 h 5737740"/>
              <a:gd name="connsiteX1" fmla="*/ 872707 w 5236139"/>
              <a:gd name="connsiteY1" fmla="*/ 607 h 5737740"/>
              <a:gd name="connsiteX2" fmla="*/ 4363432 w 5236139"/>
              <a:gd name="connsiteY2" fmla="*/ 607 h 5737740"/>
              <a:gd name="connsiteX3" fmla="*/ 5236139 w 5236139"/>
              <a:gd name="connsiteY3" fmla="*/ 873314 h 5737740"/>
              <a:gd name="connsiteX4" fmla="*/ 5236139 w 5236139"/>
              <a:gd name="connsiteY4" fmla="*/ 4865033 h 5737740"/>
              <a:gd name="connsiteX5" fmla="*/ 4363432 w 5236139"/>
              <a:gd name="connsiteY5" fmla="*/ 5737740 h 5737740"/>
              <a:gd name="connsiteX6" fmla="*/ 872707 w 5236139"/>
              <a:gd name="connsiteY6" fmla="*/ 5737740 h 5737740"/>
              <a:gd name="connsiteX7" fmla="*/ 0 w 5236139"/>
              <a:gd name="connsiteY7" fmla="*/ 4865033 h 5737740"/>
              <a:gd name="connsiteX8" fmla="*/ 8709 w 5236139"/>
              <a:gd name="connsiteY8" fmla="*/ 446594 h 5737740"/>
              <a:gd name="connsiteX0" fmla="*/ 8709 w 5236139"/>
              <a:gd name="connsiteY0" fmla="*/ 445987 h 5737133"/>
              <a:gd name="connsiteX1" fmla="*/ 515656 w 5236139"/>
              <a:gd name="connsiteY1" fmla="*/ 8708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8709 w 5236139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863999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5238895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45841"/>
              <a:gd name="connsiteX1" fmla="*/ 506948 w 5227431"/>
              <a:gd name="connsiteY1" fmla="*/ 8708 h 5745841"/>
              <a:gd name="connsiteX2" fmla="*/ 4354724 w 5227431"/>
              <a:gd name="connsiteY2" fmla="*/ 0 h 5745841"/>
              <a:gd name="connsiteX3" fmla="*/ 5227431 w 5227431"/>
              <a:gd name="connsiteY3" fmla="*/ 872707 h 5745841"/>
              <a:gd name="connsiteX4" fmla="*/ 5227431 w 5227431"/>
              <a:gd name="connsiteY4" fmla="*/ 5238895 h 5745841"/>
              <a:gd name="connsiteX5" fmla="*/ 4746609 w 5227431"/>
              <a:gd name="connsiteY5" fmla="*/ 5745841 h 5745841"/>
              <a:gd name="connsiteX6" fmla="*/ 480822 w 5227431"/>
              <a:gd name="connsiteY6" fmla="*/ 5737133 h 5745841"/>
              <a:gd name="connsiteX7" fmla="*/ 0 w 5227431"/>
              <a:gd name="connsiteY7" fmla="*/ 5212769 h 5745841"/>
              <a:gd name="connsiteX8" fmla="*/ 1 w 5227431"/>
              <a:gd name="connsiteY8" fmla="*/ 445987 h 5745841"/>
              <a:gd name="connsiteX0" fmla="*/ 1 w 5227431"/>
              <a:gd name="connsiteY0" fmla="*/ 446002 h 5745856"/>
              <a:gd name="connsiteX1" fmla="*/ 506948 w 5227431"/>
              <a:gd name="connsiteY1" fmla="*/ 8723 h 5745856"/>
              <a:gd name="connsiteX2" fmla="*/ 4354724 w 5227431"/>
              <a:gd name="connsiteY2" fmla="*/ 15 h 5745856"/>
              <a:gd name="connsiteX3" fmla="*/ 5227431 w 5227431"/>
              <a:gd name="connsiteY3" fmla="*/ 472128 h 5745856"/>
              <a:gd name="connsiteX4" fmla="*/ 5227431 w 5227431"/>
              <a:gd name="connsiteY4" fmla="*/ 5238910 h 5745856"/>
              <a:gd name="connsiteX5" fmla="*/ 4746609 w 5227431"/>
              <a:gd name="connsiteY5" fmla="*/ 5745856 h 5745856"/>
              <a:gd name="connsiteX6" fmla="*/ 480822 w 5227431"/>
              <a:gd name="connsiteY6" fmla="*/ 5737148 h 5745856"/>
              <a:gd name="connsiteX7" fmla="*/ 0 w 5227431"/>
              <a:gd name="connsiteY7" fmla="*/ 5212784 h 5745856"/>
              <a:gd name="connsiteX8" fmla="*/ 1 w 5227431"/>
              <a:gd name="connsiteY8" fmla="*/ 446002 h 5745856"/>
              <a:gd name="connsiteX0" fmla="*/ 1 w 5227431"/>
              <a:gd name="connsiteY0" fmla="*/ 438374 h 5738228"/>
              <a:gd name="connsiteX1" fmla="*/ 506948 w 5227431"/>
              <a:gd name="connsiteY1" fmla="*/ 1095 h 5738228"/>
              <a:gd name="connsiteX2" fmla="*/ 4737901 w 5227431"/>
              <a:gd name="connsiteY2" fmla="*/ 9804 h 5738228"/>
              <a:gd name="connsiteX3" fmla="*/ 5227431 w 5227431"/>
              <a:gd name="connsiteY3" fmla="*/ 464500 h 5738228"/>
              <a:gd name="connsiteX4" fmla="*/ 5227431 w 5227431"/>
              <a:gd name="connsiteY4" fmla="*/ 5231282 h 5738228"/>
              <a:gd name="connsiteX5" fmla="*/ 4746609 w 5227431"/>
              <a:gd name="connsiteY5" fmla="*/ 5738228 h 5738228"/>
              <a:gd name="connsiteX6" fmla="*/ 480822 w 5227431"/>
              <a:gd name="connsiteY6" fmla="*/ 5729520 h 5738228"/>
              <a:gd name="connsiteX7" fmla="*/ 0 w 5227431"/>
              <a:gd name="connsiteY7" fmla="*/ 5205156 h 5738228"/>
              <a:gd name="connsiteX8" fmla="*/ 1 w 5227431"/>
              <a:gd name="connsiteY8" fmla="*/ 438374 h 5738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27431" h="5738228">
                <a:moveTo>
                  <a:pt x="1" y="438374"/>
                </a:moveTo>
                <a:cubicBezTo>
                  <a:pt x="1" y="-43609"/>
                  <a:pt x="24965" y="1095"/>
                  <a:pt x="506948" y="1095"/>
                </a:cubicBezTo>
                <a:lnTo>
                  <a:pt x="4737901" y="9804"/>
                </a:lnTo>
                <a:cubicBezTo>
                  <a:pt x="5219884" y="9804"/>
                  <a:pt x="5227431" y="-17483"/>
                  <a:pt x="5227431" y="464500"/>
                </a:cubicBezTo>
                <a:lnTo>
                  <a:pt x="5227431" y="5231282"/>
                </a:lnTo>
                <a:cubicBezTo>
                  <a:pt x="5227431" y="5713265"/>
                  <a:pt x="5228592" y="5738228"/>
                  <a:pt x="4746609" y="5738228"/>
                </a:cubicBezTo>
                <a:lnTo>
                  <a:pt x="480822" y="5729520"/>
                </a:lnTo>
                <a:cubicBezTo>
                  <a:pt x="-1161" y="5729520"/>
                  <a:pt x="0" y="5687139"/>
                  <a:pt x="0" y="5205156"/>
                </a:cubicBezTo>
                <a:cubicBezTo>
                  <a:pt x="0" y="3874583"/>
                  <a:pt x="1" y="1768947"/>
                  <a:pt x="1" y="438374"/>
                </a:cubicBezTo>
                <a:close/>
              </a:path>
            </a:pathLst>
          </a:custGeom>
          <a:noFill/>
          <a:ln w="19050">
            <a:solidFill>
              <a:srgbClr val="800080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8D867F2-1AD0-E0F0-FCF7-FB4040DFB32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55731" y="2736986"/>
            <a:ext cx="4721625" cy="361389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F75F0FD-59F4-256E-FD4D-3E40873C5FBD}"/>
              </a:ext>
            </a:extLst>
          </p:cNvPr>
          <p:cNvSpPr txBox="1"/>
          <p:nvPr/>
        </p:nvSpPr>
        <p:spPr>
          <a:xfrm>
            <a:off x="4930350" y="1395561"/>
            <a:ext cx="13596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Shear-thinning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3675532-D40A-DA45-8770-D0800AD7C755}"/>
              </a:ext>
            </a:extLst>
          </p:cNvPr>
          <p:cNvSpPr txBox="1"/>
          <p:nvPr/>
        </p:nvSpPr>
        <p:spPr>
          <a:xfrm>
            <a:off x="1010382" y="1309004"/>
            <a:ext cx="2701317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Influenced by </a:t>
            </a:r>
          </a:p>
          <a:p>
            <a:r>
              <a:rPr lang="en-GB" sz="1400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1) position </a:t>
            </a:r>
          </a:p>
          <a:p>
            <a:r>
              <a:rPr lang="en-GB" sz="1400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2) configuration of unsaturation</a:t>
            </a:r>
          </a:p>
          <a:p>
            <a:r>
              <a:rPr lang="en-GB" sz="1400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3) type of unsaturation</a:t>
            </a:r>
          </a:p>
          <a:p>
            <a:r>
              <a:rPr lang="en-GB" sz="1400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4) anomeric configuration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A4BB40AA-71BC-7C49-CC29-36104D131D8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475639" y="1332668"/>
            <a:ext cx="441485" cy="441485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C936E44C-1388-B2D6-AB28-C801A9BAD6E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03188" y="1612438"/>
            <a:ext cx="441485" cy="44148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1E33A58-4802-32F8-D751-2E0B45CC93F2}"/>
              </a:ext>
            </a:extLst>
          </p:cNvPr>
          <p:cNvSpPr txBox="1"/>
          <p:nvPr/>
        </p:nvSpPr>
        <p:spPr>
          <a:xfrm>
            <a:off x="4940388" y="1931054"/>
            <a:ext cx="31334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broad range of zero-shear viscosity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7E846634-DC9B-D3E5-D015-218A06CE295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485677" y="1868161"/>
            <a:ext cx="441485" cy="44148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E443312-1A26-74BD-8A1C-AF2A3FDBFB03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737" y="2719491"/>
            <a:ext cx="4756718" cy="3640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5035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E4AA0E2-2956-4C64-867B-067DAF256C6E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6070" cy="6858000"/>
          </a:xfrm>
          <a:prstGeom prst="rect">
            <a:avLst/>
          </a:prstGeom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47676E7-3C20-4795-8419-D02A31AD2F04}"/>
              </a:ext>
            </a:extLst>
          </p:cNvPr>
          <p:cNvSpPr txBox="1"/>
          <p:nvPr/>
        </p:nvSpPr>
        <p:spPr>
          <a:xfrm>
            <a:off x="292692" y="175148"/>
            <a:ext cx="9346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880088"/>
                </a:solidFill>
              </a:rPr>
              <a:t>Linear rheology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54F5902-3A74-4776-B909-E070A0259546}"/>
              </a:ext>
            </a:extLst>
          </p:cNvPr>
          <p:cNvCxnSpPr>
            <a:cxnSpLocks/>
          </p:cNvCxnSpPr>
          <p:nvPr/>
        </p:nvCxnSpPr>
        <p:spPr>
          <a:xfrm>
            <a:off x="151282" y="607336"/>
            <a:ext cx="11532719" cy="29477"/>
          </a:xfrm>
          <a:prstGeom prst="line">
            <a:avLst/>
          </a:prstGeom>
          <a:ln w="28575">
            <a:solidFill>
              <a:srgbClr val="8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Picture 2" descr="See the source image">
            <a:extLst>
              <a:ext uri="{FF2B5EF4-FFF2-40B4-BE49-F238E27FC236}">
                <a16:creationId xmlns:a16="http://schemas.microsoft.com/office/drawing/2014/main" id="{64C5F696-99D3-28DA-96EC-BAA44A2C8B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1925" y="5019679"/>
            <a:ext cx="1193918" cy="1154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Rectangle: Rounded Corners 376">
            <a:extLst>
              <a:ext uri="{FF2B5EF4-FFF2-40B4-BE49-F238E27FC236}">
                <a16:creationId xmlns:a16="http://schemas.microsoft.com/office/drawing/2014/main" id="{90BFCD87-A72D-C9C1-A9EE-1CF11C1A273E}"/>
              </a:ext>
            </a:extLst>
          </p:cNvPr>
          <p:cNvSpPr/>
          <p:nvPr/>
        </p:nvSpPr>
        <p:spPr>
          <a:xfrm>
            <a:off x="8276954" y="898208"/>
            <a:ext cx="3504803" cy="5509965"/>
          </a:xfrm>
          <a:custGeom>
            <a:avLst/>
            <a:gdLst>
              <a:gd name="connsiteX0" fmla="*/ 0 w 5236139"/>
              <a:gd name="connsiteY0" fmla="*/ 872707 h 5737133"/>
              <a:gd name="connsiteX1" fmla="*/ 872707 w 5236139"/>
              <a:gd name="connsiteY1" fmla="*/ 0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0 w 5236139"/>
              <a:gd name="connsiteY8" fmla="*/ 872707 h 5737133"/>
              <a:gd name="connsiteX0" fmla="*/ 8709 w 5236139"/>
              <a:gd name="connsiteY0" fmla="*/ 446594 h 5737740"/>
              <a:gd name="connsiteX1" fmla="*/ 872707 w 5236139"/>
              <a:gd name="connsiteY1" fmla="*/ 607 h 5737740"/>
              <a:gd name="connsiteX2" fmla="*/ 4363432 w 5236139"/>
              <a:gd name="connsiteY2" fmla="*/ 607 h 5737740"/>
              <a:gd name="connsiteX3" fmla="*/ 5236139 w 5236139"/>
              <a:gd name="connsiteY3" fmla="*/ 873314 h 5737740"/>
              <a:gd name="connsiteX4" fmla="*/ 5236139 w 5236139"/>
              <a:gd name="connsiteY4" fmla="*/ 4865033 h 5737740"/>
              <a:gd name="connsiteX5" fmla="*/ 4363432 w 5236139"/>
              <a:gd name="connsiteY5" fmla="*/ 5737740 h 5737740"/>
              <a:gd name="connsiteX6" fmla="*/ 872707 w 5236139"/>
              <a:gd name="connsiteY6" fmla="*/ 5737740 h 5737740"/>
              <a:gd name="connsiteX7" fmla="*/ 0 w 5236139"/>
              <a:gd name="connsiteY7" fmla="*/ 4865033 h 5737740"/>
              <a:gd name="connsiteX8" fmla="*/ 8709 w 5236139"/>
              <a:gd name="connsiteY8" fmla="*/ 446594 h 5737740"/>
              <a:gd name="connsiteX0" fmla="*/ 8709 w 5236139"/>
              <a:gd name="connsiteY0" fmla="*/ 445987 h 5737133"/>
              <a:gd name="connsiteX1" fmla="*/ 515656 w 5236139"/>
              <a:gd name="connsiteY1" fmla="*/ 8708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8709 w 5236139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863999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5238895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45841"/>
              <a:gd name="connsiteX1" fmla="*/ 506948 w 5227431"/>
              <a:gd name="connsiteY1" fmla="*/ 8708 h 5745841"/>
              <a:gd name="connsiteX2" fmla="*/ 4354724 w 5227431"/>
              <a:gd name="connsiteY2" fmla="*/ 0 h 5745841"/>
              <a:gd name="connsiteX3" fmla="*/ 5227431 w 5227431"/>
              <a:gd name="connsiteY3" fmla="*/ 872707 h 5745841"/>
              <a:gd name="connsiteX4" fmla="*/ 5227431 w 5227431"/>
              <a:gd name="connsiteY4" fmla="*/ 5238895 h 5745841"/>
              <a:gd name="connsiteX5" fmla="*/ 4746609 w 5227431"/>
              <a:gd name="connsiteY5" fmla="*/ 5745841 h 5745841"/>
              <a:gd name="connsiteX6" fmla="*/ 480822 w 5227431"/>
              <a:gd name="connsiteY6" fmla="*/ 5737133 h 5745841"/>
              <a:gd name="connsiteX7" fmla="*/ 0 w 5227431"/>
              <a:gd name="connsiteY7" fmla="*/ 5212769 h 5745841"/>
              <a:gd name="connsiteX8" fmla="*/ 1 w 5227431"/>
              <a:gd name="connsiteY8" fmla="*/ 445987 h 5745841"/>
              <a:gd name="connsiteX0" fmla="*/ 1 w 5227431"/>
              <a:gd name="connsiteY0" fmla="*/ 446002 h 5745856"/>
              <a:gd name="connsiteX1" fmla="*/ 506948 w 5227431"/>
              <a:gd name="connsiteY1" fmla="*/ 8723 h 5745856"/>
              <a:gd name="connsiteX2" fmla="*/ 4354724 w 5227431"/>
              <a:gd name="connsiteY2" fmla="*/ 15 h 5745856"/>
              <a:gd name="connsiteX3" fmla="*/ 5227431 w 5227431"/>
              <a:gd name="connsiteY3" fmla="*/ 472128 h 5745856"/>
              <a:gd name="connsiteX4" fmla="*/ 5227431 w 5227431"/>
              <a:gd name="connsiteY4" fmla="*/ 5238910 h 5745856"/>
              <a:gd name="connsiteX5" fmla="*/ 4746609 w 5227431"/>
              <a:gd name="connsiteY5" fmla="*/ 5745856 h 5745856"/>
              <a:gd name="connsiteX6" fmla="*/ 480822 w 5227431"/>
              <a:gd name="connsiteY6" fmla="*/ 5737148 h 5745856"/>
              <a:gd name="connsiteX7" fmla="*/ 0 w 5227431"/>
              <a:gd name="connsiteY7" fmla="*/ 5212784 h 5745856"/>
              <a:gd name="connsiteX8" fmla="*/ 1 w 5227431"/>
              <a:gd name="connsiteY8" fmla="*/ 446002 h 5745856"/>
              <a:gd name="connsiteX0" fmla="*/ 1 w 5227431"/>
              <a:gd name="connsiteY0" fmla="*/ 438374 h 5738228"/>
              <a:gd name="connsiteX1" fmla="*/ 506948 w 5227431"/>
              <a:gd name="connsiteY1" fmla="*/ 1095 h 5738228"/>
              <a:gd name="connsiteX2" fmla="*/ 4737901 w 5227431"/>
              <a:gd name="connsiteY2" fmla="*/ 9804 h 5738228"/>
              <a:gd name="connsiteX3" fmla="*/ 5227431 w 5227431"/>
              <a:gd name="connsiteY3" fmla="*/ 464500 h 5738228"/>
              <a:gd name="connsiteX4" fmla="*/ 5227431 w 5227431"/>
              <a:gd name="connsiteY4" fmla="*/ 5231282 h 5738228"/>
              <a:gd name="connsiteX5" fmla="*/ 4746609 w 5227431"/>
              <a:gd name="connsiteY5" fmla="*/ 5738228 h 5738228"/>
              <a:gd name="connsiteX6" fmla="*/ 480822 w 5227431"/>
              <a:gd name="connsiteY6" fmla="*/ 5729520 h 5738228"/>
              <a:gd name="connsiteX7" fmla="*/ 0 w 5227431"/>
              <a:gd name="connsiteY7" fmla="*/ 5205156 h 5738228"/>
              <a:gd name="connsiteX8" fmla="*/ 1 w 5227431"/>
              <a:gd name="connsiteY8" fmla="*/ 438374 h 5738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27431" h="5738228">
                <a:moveTo>
                  <a:pt x="1" y="438374"/>
                </a:moveTo>
                <a:cubicBezTo>
                  <a:pt x="1" y="-43609"/>
                  <a:pt x="24965" y="1095"/>
                  <a:pt x="506948" y="1095"/>
                </a:cubicBezTo>
                <a:lnTo>
                  <a:pt x="4737901" y="9804"/>
                </a:lnTo>
                <a:cubicBezTo>
                  <a:pt x="5219884" y="9804"/>
                  <a:pt x="5227431" y="-17483"/>
                  <a:pt x="5227431" y="464500"/>
                </a:cubicBezTo>
                <a:lnTo>
                  <a:pt x="5227431" y="5231282"/>
                </a:lnTo>
                <a:cubicBezTo>
                  <a:pt x="5227431" y="5713265"/>
                  <a:pt x="5228592" y="5738228"/>
                  <a:pt x="4746609" y="5738228"/>
                </a:cubicBezTo>
                <a:lnTo>
                  <a:pt x="480822" y="5729520"/>
                </a:lnTo>
                <a:cubicBezTo>
                  <a:pt x="-1161" y="5729520"/>
                  <a:pt x="0" y="5687139"/>
                  <a:pt x="0" y="5205156"/>
                </a:cubicBezTo>
                <a:cubicBezTo>
                  <a:pt x="0" y="3874583"/>
                  <a:pt x="1" y="1768947"/>
                  <a:pt x="1" y="438374"/>
                </a:cubicBezTo>
                <a:close/>
              </a:path>
            </a:pathLst>
          </a:custGeom>
          <a:noFill/>
          <a:ln w="19050">
            <a:solidFill>
              <a:srgbClr val="800080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ED48074-1589-E21A-991C-A8BA419B9CBE}"/>
              </a:ext>
            </a:extLst>
          </p:cNvPr>
          <p:cNvSpPr txBox="1"/>
          <p:nvPr/>
        </p:nvSpPr>
        <p:spPr>
          <a:xfrm>
            <a:off x="8276954" y="998473"/>
            <a:ext cx="35087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 link the physical properties </a:t>
            </a:r>
          </a:p>
          <a:p>
            <a:r>
              <a:rPr lang="en-GB" b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with the chemical architecture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5B8759B-BE28-CC17-9A09-F827ABCF95E0}"/>
              </a:ext>
            </a:extLst>
          </p:cNvPr>
          <p:cNvSpPr txBox="1"/>
          <p:nvPr/>
        </p:nvSpPr>
        <p:spPr>
          <a:xfrm>
            <a:off x="9356119" y="1926011"/>
            <a:ext cx="22075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Synthesis of sugar-based </a:t>
            </a:r>
          </a:p>
          <a:p>
            <a:r>
              <a:rPr lang="en-GB" sz="14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surfactants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62B1B023-63D4-4EAA-8E68-B642EBB4A5A1}"/>
              </a:ext>
            </a:extLst>
          </p:cNvPr>
          <p:cNvGrpSpPr/>
          <p:nvPr/>
        </p:nvGrpSpPr>
        <p:grpSpPr>
          <a:xfrm>
            <a:off x="8021508" y="1847752"/>
            <a:ext cx="1831251" cy="799644"/>
            <a:chOff x="2189449" y="4259626"/>
            <a:chExt cx="2321015" cy="983273"/>
          </a:xfrm>
        </p:grpSpPr>
        <p:sp>
          <p:nvSpPr>
            <p:cNvPr id="55" name="橢圓 18">
              <a:extLst>
                <a:ext uri="{FF2B5EF4-FFF2-40B4-BE49-F238E27FC236}">
                  <a16:creationId xmlns:a16="http://schemas.microsoft.com/office/drawing/2014/main" id="{D8599591-F9FD-E77E-E1C7-B544C3DBA599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noFill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B4A6B8D6-71DE-43F8-91AB-24F27C564B49}"/>
                </a:ext>
              </a:extLst>
            </p:cNvPr>
            <p:cNvSpPr txBox="1"/>
            <p:nvPr/>
          </p:nvSpPr>
          <p:spPr>
            <a:xfrm>
              <a:off x="3054276" y="4290163"/>
              <a:ext cx="639187" cy="491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b="1" dirty="0">
                  <a:solidFill>
                    <a:schemeClr val="bg1"/>
                  </a:solidFill>
                  <a:cs typeface="Arial" panose="020B0604020202020204" pitchFamily="34" charset="0"/>
                </a:rPr>
                <a:t>01</a:t>
              </a:r>
              <a:endParaRPr lang="en-GB" sz="20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FAEE2A81-CB16-F7B3-04F8-B0E61785142F}"/>
                </a:ext>
              </a:extLst>
            </p:cNvPr>
            <p:cNvSpPr txBox="1"/>
            <p:nvPr/>
          </p:nvSpPr>
          <p:spPr>
            <a:xfrm>
              <a:off x="2189449" y="4643525"/>
              <a:ext cx="2321015" cy="340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0"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Synthesis</a:t>
              </a:r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B744E19F-AAF0-00D3-3BA7-DB4B83214C46}"/>
              </a:ext>
            </a:extLst>
          </p:cNvPr>
          <p:cNvSpPr txBox="1"/>
          <p:nvPr/>
        </p:nvSpPr>
        <p:spPr>
          <a:xfrm>
            <a:off x="9349842" y="3079590"/>
            <a:ext cx="12763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Self-assembly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07CF8E4F-A2D9-74A5-D99C-71052D7C6C64}"/>
              </a:ext>
            </a:extLst>
          </p:cNvPr>
          <p:cNvGrpSpPr/>
          <p:nvPr/>
        </p:nvGrpSpPr>
        <p:grpSpPr>
          <a:xfrm>
            <a:off x="8021508" y="2898607"/>
            <a:ext cx="1831251" cy="799644"/>
            <a:chOff x="2189449" y="4259626"/>
            <a:chExt cx="2321015" cy="983273"/>
          </a:xfrm>
        </p:grpSpPr>
        <p:sp>
          <p:nvSpPr>
            <p:cNvPr id="60" name="橢圓 18">
              <a:extLst>
                <a:ext uri="{FF2B5EF4-FFF2-40B4-BE49-F238E27FC236}">
                  <a16:creationId xmlns:a16="http://schemas.microsoft.com/office/drawing/2014/main" id="{636F625B-24A3-C0DB-51ED-239C93D42AA1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F8680450-9360-D57B-82E1-34FCD329003B}"/>
                </a:ext>
              </a:extLst>
            </p:cNvPr>
            <p:cNvSpPr txBox="1"/>
            <p:nvPr/>
          </p:nvSpPr>
          <p:spPr>
            <a:xfrm>
              <a:off x="3054276" y="4290163"/>
              <a:ext cx="639187" cy="491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b="1" dirty="0">
                  <a:solidFill>
                    <a:schemeClr val="bg1"/>
                  </a:solidFill>
                  <a:cs typeface="Arial" panose="020B0604020202020204" pitchFamily="34" charset="0"/>
                </a:rPr>
                <a:t>02</a:t>
              </a:r>
              <a:endParaRPr lang="en-GB" sz="20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F9ED8811-D0D9-BB37-A847-17CA25DC7E35}"/>
                </a:ext>
              </a:extLst>
            </p:cNvPr>
            <p:cNvSpPr txBox="1"/>
            <p:nvPr/>
          </p:nvSpPr>
          <p:spPr>
            <a:xfrm>
              <a:off x="2189449" y="4643525"/>
              <a:ext cx="2321015" cy="340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0"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Properties</a:t>
              </a:r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ADF2E7A0-AF5F-CB28-2870-8D068450EB5C}"/>
              </a:ext>
            </a:extLst>
          </p:cNvPr>
          <p:cNvSpPr txBox="1"/>
          <p:nvPr/>
        </p:nvSpPr>
        <p:spPr>
          <a:xfrm>
            <a:off x="9372820" y="4117631"/>
            <a:ext cx="9348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Rheology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E4B4DCC2-9C1D-7B5C-EFF5-93C2286C9F6A}"/>
              </a:ext>
            </a:extLst>
          </p:cNvPr>
          <p:cNvGrpSpPr/>
          <p:nvPr/>
        </p:nvGrpSpPr>
        <p:grpSpPr>
          <a:xfrm>
            <a:off x="8021508" y="3905870"/>
            <a:ext cx="1831251" cy="799644"/>
            <a:chOff x="2189449" y="4259626"/>
            <a:chExt cx="2321015" cy="983273"/>
          </a:xfrm>
        </p:grpSpPr>
        <p:sp>
          <p:nvSpPr>
            <p:cNvPr id="65" name="橢圓 18">
              <a:extLst>
                <a:ext uri="{FF2B5EF4-FFF2-40B4-BE49-F238E27FC236}">
                  <a16:creationId xmlns:a16="http://schemas.microsoft.com/office/drawing/2014/main" id="{3C2CCBA5-DE2A-C905-31FA-A7BFDA015673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rgbClr val="8800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noFill/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AF1F4ED6-FD13-77C6-167A-CB0A1D927F8D}"/>
                </a:ext>
              </a:extLst>
            </p:cNvPr>
            <p:cNvSpPr txBox="1"/>
            <p:nvPr/>
          </p:nvSpPr>
          <p:spPr>
            <a:xfrm>
              <a:off x="3054276" y="4290163"/>
              <a:ext cx="639187" cy="491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b="1" dirty="0">
                  <a:solidFill>
                    <a:schemeClr val="bg1"/>
                  </a:solidFill>
                  <a:cs typeface="Arial" panose="020B0604020202020204" pitchFamily="34" charset="0"/>
                </a:rPr>
                <a:t>03</a:t>
              </a:r>
              <a:endParaRPr lang="en-GB" sz="20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B370F85B-4E95-D25D-1B17-18DAD4704AFB}"/>
                </a:ext>
              </a:extLst>
            </p:cNvPr>
            <p:cNvSpPr txBox="1"/>
            <p:nvPr/>
          </p:nvSpPr>
          <p:spPr>
            <a:xfrm>
              <a:off x="2189449" y="4643525"/>
              <a:ext cx="2321015" cy="340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0"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Properties</a:t>
              </a:r>
            </a:p>
          </p:txBody>
        </p:sp>
      </p:grpSp>
      <p:sp>
        <p:nvSpPr>
          <p:cNvPr id="68" name="Slide Number Placeholder 5">
            <a:extLst>
              <a:ext uri="{FF2B5EF4-FFF2-40B4-BE49-F238E27FC236}">
                <a16:creationId xmlns:a16="http://schemas.microsoft.com/office/drawing/2014/main" id="{C8B8B409-3839-F861-B88A-281056817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AB76D4D-523E-4AFC-A925-8C6F88F7FB8D}" type="slidenum">
              <a:rPr lang="en-GB" smtClean="0"/>
              <a:t>11</a:t>
            </a:fld>
            <a:endParaRPr lang="en-GB"/>
          </a:p>
        </p:txBody>
      </p:sp>
      <p:sp>
        <p:nvSpPr>
          <p:cNvPr id="36" name="Rectangle: Rounded Corners 376">
            <a:extLst>
              <a:ext uri="{FF2B5EF4-FFF2-40B4-BE49-F238E27FC236}">
                <a16:creationId xmlns:a16="http://schemas.microsoft.com/office/drawing/2014/main" id="{D24913AF-F232-80CB-DF8A-8604297D1987}"/>
              </a:ext>
            </a:extLst>
          </p:cNvPr>
          <p:cNvSpPr/>
          <p:nvPr/>
        </p:nvSpPr>
        <p:spPr>
          <a:xfrm>
            <a:off x="227626" y="898208"/>
            <a:ext cx="3942867" cy="5541457"/>
          </a:xfrm>
          <a:custGeom>
            <a:avLst/>
            <a:gdLst>
              <a:gd name="connsiteX0" fmla="*/ 0 w 5236139"/>
              <a:gd name="connsiteY0" fmla="*/ 872707 h 5737133"/>
              <a:gd name="connsiteX1" fmla="*/ 872707 w 5236139"/>
              <a:gd name="connsiteY1" fmla="*/ 0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0 w 5236139"/>
              <a:gd name="connsiteY8" fmla="*/ 872707 h 5737133"/>
              <a:gd name="connsiteX0" fmla="*/ 8709 w 5236139"/>
              <a:gd name="connsiteY0" fmla="*/ 446594 h 5737740"/>
              <a:gd name="connsiteX1" fmla="*/ 872707 w 5236139"/>
              <a:gd name="connsiteY1" fmla="*/ 607 h 5737740"/>
              <a:gd name="connsiteX2" fmla="*/ 4363432 w 5236139"/>
              <a:gd name="connsiteY2" fmla="*/ 607 h 5737740"/>
              <a:gd name="connsiteX3" fmla="*/ 5236139 w 5236139"/>
              <a:gd name="connsiteY3" fmla="*/ 873314 h 5737740"/>
              <a:gd name="connsiteX4" fmla="*/ 5236139 w 5236139"/>
              <a:gd name="connsiteY4" fmla="*/ 4865033 h 5737740"/>
              <a:gd name="connsiteX5" fmla="*/ 4363432 w 5236139"/>
              <a:gd name="connsiteY5" fmla="*/ 5737740 h 5737740"/>
              <a:gd name="connsiteX6" fmla="*/ 872707 w 5236139"/>
              <a:gd name="connsiteY6" fmla="*/ 5737740 h 5737740"/>
              <a:gd name="connsiteX7" fmla="*/ 0 w 5236139"/>
              <a:gd name="connsiteY7" fmla="*/ 4865033 h 5737740"/>
              <a:gd name="connsiteX8" fmla="*/ 8709 w 5236139"/>
              <a:gd name="connsiteY8" fmla="*/ 446594 h 5737740"/>
              <a:gd name="connsiteX0" fmla="*/ 8709 w 5236139"/>
              <a:gd name="connsiteY0" fmla="*/ 445987 h 5737133"/>
              <a:gd name="connsiteX1" fmla="*/ 515656 w 5236139"/>
              <a:gd name="connsiteY1" fmla="*/ 8708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8709 w 5236139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863999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5238895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45841"/>
              <a:gd name="connsiteX1" fmla="*/ 506948 w 5227431"/>
              <a:gd name="connsiteY1" fmla="*/ 8708 h 5745841"/>
              <a:gd name="connsiteX2" fmla="*/ 4354724 w 5227431"/>
              <a:gd name="connsiteY2" fmla="*/ 0 h 5745841"/>
              <a:gd name="connsiteX3" fmla="*/ 5227431 w 5227431"/>
              <a:gd name="connsiteY3" fmla="*/ 872707 h 5745841"/>
              <a:gd name="connsiteX4" fmla="*/ 5227431 w 5227431"/>
              <a:gd name="connsiteY4" fmla="*/ 5238895 h 5745841"/>
              <a:gd name="connsiteX5" fmla="*/ 4746609 w 5227431"/>
              <a:gd name="connsiteY5" fmla="*/ 5745841 h 5745841"/>
              <a:gd name="connsiteX6" fmla="*/ 480822 w 5227431"/>
              <a:gd name="connsiteY6" fmla="*/ 5737133 h 5745841"/>
              <a:gd name="connsiteX7" fmla="*/ 0 w 5227431"/>
              <a:gd name="connsiteY7" fmla="*/ 5212769 h 5745841"/>
              <a:gd name="connsiteX8" fmla="*/ 1 w 5227431"/>
              <a:gd name="connsiteY8" fmla="*/ 445987 h 5745841"/>
              <a:gd name="connsiteX0" fmla="*/ 1 w 5227431"/>
              <a:gd name="connsiteY0" fmla="*/ 446002 h 5745856"/>
              <a:gd name="connsiteX1" fmla="*/ 506948 w 5227431"/>
              <a:gd name="connsiteY1" fmla="*/ 8723 h 5745856"/>
              <a:gd name="connsiteX2" fmla="*/ 4354724 w 5227431"/>
              <a:gd name="connsiteY2" fmla="*/ 15 h 5745856"/>
              <a:gd name="connsiteX3" fmla="*/ 5227431 w 5227431"/>
              <a:gd name="connsiteY3" fmla="*/ 472128 h 5745856"/>
              <a:gd name="connsiteX4" fmla="*/ 5227431 w 5227431"/>
              <a:gd name="connsiteY4" fmla="*/ 5238910 h 5745856"/>
              <a:gd name="connsiteX5" fmla="*/ 4746609 w 5227431"/>
              <a:gd name="connsiteY5" fmla="*/ 5745856 h 5745856"/>
              <a:gd name="connsiteX6" fmla="*/ 480822 w 5227431"/>
              <a:gd name="connsiteY6" fmla="*/ 5737148 h 5745856"/>
              <a:gd name="connsiteX7" fmla="*/ 0 w 5227431"/>
              <a:gd name="connsiteY7" fmla="*/ 5212784 h 5745856"/>
              <a:gd name="connsiteX8" fmla="*/ 1 w 5227431"/>
              <a:gd name="connsiteY8" fmla="*/ 446002 h 5745856"/>
              <a:gd name="connsiteX0" fmla="*/ 1 w 5227431"/>
              <a:gd name="connsiteY0" fmla="*/ 438374 h 5738228"/>
              <a:gd name="connsiteX1" fmla="*/ 506948 w 5227431"/>
              <a:gd name="connsiteY1" fmla="*/ 1095 h 5738228"/>
              <a:gd name="connsiteX2" fmla="*/ 4737901 w 5227431"/>
              <a:gd name="connsiteY2" fmla="*/ 9804 h 5738228"/>
              <a:gd name="connsiteX3" fmla="*/ 5227431 w 5227431"/>
              <a:gd name="connsiteY3" fmla="*/ 464500 h 5738228"/>
              <a:gd name="connsiteX4" fmla="*/ 5227431 w 5227431"/>
              <a:gd name="connsiteY4" fmla="*/ 5231282 h 5738228"/>
              <a:gd name="connsiteX5" fmla="*/ 4746609 w 5227431"/>
              <a:gd name="connsiteY5" fmla="*/ 5738228 h 5738228"/>
              <a:gd name="connsiteX6" fmla="*/ 480822 w 5227431"/>
              <a:gd name="connsiteY6" fmla="*/ 5729520 h 5738228"/>
              <a:gd name="connsiteX7" fmla="*/ 0 w 5227431"/>
              <a:gd name="connsiteY7" fmla="*/ 5205156 h 5738228"/>
              <a:gd name="connsiteX8" fmla="*/ 1 w 5227431"/>
              <a:gd name="connsiteY8" fmla="*/ 438374 h 5738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27431" h="5738228">
                <a:moveTo>
                  <a:pt x="1" y="438374"/>
                </a:moveTo>
                <a:cubicBezTo>
                  <a:pt x="1" y="-43609"/>
                  <a:pt x="24965" y="1095"/>
                  <a:pt x="506948" y="1095"/>
                </a:cubicBezTo>
                <a:lnTo>
                  <a:pt x="4737901" y="9804"/>
                </a:lnTo>
                <a:cubicBezTo>
                  <a:pt x="5219884" y="9804"/>
                  <a:pt x="5227431" y="-17483"/>
                  <a:pt x="5227431" y="464500"/>
                </a:cubicBezTo>
                <a:lnTo>
                  <a:pt x="5227431" y="5231282"/>
                </a:lnTo>
                <a:cubicBezTo>
                  <a:pt x="5227431" y="5713265"/>
                  <a:pt x="5228592" y="5738228"/>
                  <a:pt x="4746609" y="5738228"/>
                </a:cubicBezTo>
                <a:lnTo>
                  <a:pt x="480822" y="5729520"/>
                </a:lnTo>
                <a:cubicBezTo>
                  <a:pt x="-1161" y="5729520"/>
                  <a:pt x="0" y="5687139"/>
                  <a:pt x="0" y="5205156"/>
                </a:cubicBezTo>
                <a:cubicBezTo>
                  <a:pt x="0" y="3874583"/>
                  <a:pt x="1" y="1768947"/>
                  <a:pt x="1" y="438374"/>
                </a:cubicBezTo>
                <a:close/>
              </a:path>
            </a:pathLst>
          </a:custGeom>
          <a:noFill/>
          <a:ln w="19050">
            <a:solidFill>
              <a:srgbClr val="800080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C089205-C297-353B-F743-B8E71F85ABC5}"/>
              </a:ext>
            </a:extLst>
          </p:cNvPr>
          <p:cNvSpPr/>
          <p:nvPr/>
        </p:nvSpPr>
        <p:spPr>
          <a:xfrm rot="16200000">
            <a:off x="1363201" y="530487"/>
            <a:ext cx="119047" cy="557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: Rounded Corners 376">
            <a:extLst>
              <a:ext uri="{FF2B5EF4-FFF2-40B4-BE49-F238E27FC236}">
                <a16:creationId xmlns:a16="http://schemas.microsoft.com/office/drawing/2014/main" id="{380DB5FE-1645-3854-CC44-E6624411F40E}"/>
              </a:ext>
            </a:extLst>
          </p:cNvPr>
          <p:cNvSpPr/>
          <p:nvPr/>
        </p:nvSpPr>
        <p:spPr>
          <a:xfrm>
            <a:off x="4255643" y="905327"/>
            <a:ext cx="3942867" cy="5541457"/>
          </a:xfrm>
          <a:custGeom>
            <a:avLst/>
            <a:gdLst>
              <a:gd name="connsiteX0" fmla="*/ 0 w 5236139"/>
              <a:gd name="connsiteY0" fmla="*/ 872707 h 5737133"/>
              <a:gd name="connsiteX1" fmla="*/ 872707 w 5236139"/>
              <a:gd name="connsiteY1" fmla="*/ 0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0 w 5236139"/>
              <a:gd name="connsiteY8" fmla="*/ 872707 h 5737133"/>
              <a:gd name="connsiteX0" fmla="*/ 8709 w 5236139"/>
              <a:gd name="connsiteY0" fmla="*/ 446594 h 5737740"/>
              <a:gd name="connsiteX1" fmla="*/ 872707 w 5236139"/>
              <a:gd name="connsiteY1" fmla="*/ 607 h 5737740"/>
              <a:gd name="connsiteX2" fmla="*/ 4363432 w 5236139"/>
              <a:gd name="connsiteY2" fmla="*/ 607 h 5737740"/>
              <a:gd name="connsiteX3" fmla="*/ 5236139 w 5236139"/>
              <a:gd name="connsiteY3" fmla="*/ 873314 h 5737740"/>
              <a:gd name="connsiteX4" fmla="*/ 5236139 w 5236139"/>
              <a:gd name="connsiteY4" fmla="*/ 4865033 h 5737740"/>
              <a:gd name="connsiteX5" fmla="*/ 4363432 w 5236139"/>
              <a:gd name="connsiteY5" fmla="*/ 5737740 h 5737740"/>
              <a:gd name="connsiteX6" fmla="*/ 872707 w 5236139"/>
              <a:gd name="connsiteY6" fmla="*/ 5737740 h 5737740"/>
              <a:gd name="connsiteX7" fmla="*/ 0 w 5236139"/>
              <a:gd name="connsiteY7" fmla="*/ 4865033 h 5737740"/>
              <a:gd name="connsiteX8" fmla="*/ 8709 w 5236139"/>
              <a:gd name="connsiteY8" fmla="*/ 446594 h 5737740"/>
              <a:gd name="connsiteX0" fmla="*/ 8709 w 5236139"/>
              <a:gd name="connsiteY0" fmla="*/ 445987 h 5737133"/>
              <a:gd name="connsiteX1" fmla="*/ 515656 w 5236139"/>
              <a:gd name="connsiteY1" fmla="*/ 8708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8709 w 5236139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863999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5238895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45841"/>
              <a:gd name="connsiteX1" fmla="*/ 506948 w 5227431"/>
              <a:gd name="connsiteY1" fmla="*/ 8708 h 5745841"/>
              <a:gd name="connsiteX2" fmla="*/ 4354724 w 5227431"/>
              <a:gd name="connsiteY2" fmla="*/ 0 h 5745841"/>
              <a:gd name="connsiteX3" fmla="*/ 5227431 w 5227431"/>
              <a:gd name="connsiteY3" fmla="*/ 872707 h 5745841"/>
              <a:gd name="connsiteX4" fmla="*/ 5227431 w 5227431"/>
              <a:gd name="connsiteY4" fmla="*/ 5238895 h 5745841"/>
              <a:gd name="connsiteX5" fmla="*/ 4746609 w 5227431"/>
              <a:gd name="connsiteY5" fmla="*/ 5745841 h 5745841"/>
              <a:gd name="connsiteX6" fmla="*/ 480822 w 5227431"/>
              <a:gd name="connsiteY6" fmla="*/ 5737133 h 5745841"/>
              <a:gd name="connsiteX7" fmla="*/ 0 w 5227431"/>
              <a:gd name="connsiteY7" fmla="*/ 5212769 h 5745841"/>
              <a:gd name="connsiteX8" fmla="*/ 1 w 5227431"/>
              <a:gd name="connsiteY8" fmla="*/ 445987 h 5745841"/>
              <a:gd name="connsiteX0" fmla="*/ 1 w 5227431"/>
              <a:gd name="connsiteY0" fmla="*/ 446002 h 5745856"/>
              <a:gd name="connsiteX1" fmla="*/ 506948 w 5227431"/>
              <a:gd name="connsiteY1" fmla="*/ 8723 h 5745856"/>
              <a:gd name="connsiteX2" fmla="*/ 4354724 w 5227431"/>
              <a:gd name="connsiteY2" fmla="*/ 15 h 5745856"/>
              <a:gd name="connsiteX3" fmla="*/ 5227431 w 5227431"/>
              <a:gd name="connsiteY3" fmla="*/ 472128 h 5745856"/>
              <a:gd name="connsiteX4" fmla="*/ 5227431 w 5227431"/>
              <a:gd name="connsiteY4" fmla="*/ 5238910 h 5745856"/>
              <a:gd name="connsiteX5" fmla="*/ 4746609 w 5227431"/>
              <a:gd name="connsiteY5" fmla="*/ 5745856 h 5745856"/>
              <a:gd name="connsiteX6" fmla="*/ 480822 w 5227431"/>
              <a:gd name="connsiteY6" fmla="*/ 5737148 h 5745856"/>
              <a:gd name="connsiteX7" fmla="*/ 0 w 5227431"/>
              <a:gd name="connsiteY7" fmla="*/ 5212784 h 5745856"/>
              <a:gd name="connsiteX8" fmla="*/ 1 w 5227431"/>
              <a:gd name="connsiteY8" fmla="*/ 446002 h 5745856"/>
              <a:gd name="connsiteX0" fmla="*/ 1 w 5227431"/>
              <a:gd name="connsiteY0" fmla="*/ 438374 h 5738228"/>
              <a:gd name="connsiteX1" fmla="*/ 506948 w 5227431"/>
              <a:gd name="connsiteY1" fmla="*/ 1095 h 5738228"/>
              <a:gd name="connsiteX2" fmla="*/ 4737901 w 5227431"/>
              <a:gd name="connsiteY2" fmla="*/ 9804 h 5738228"/>
              <a:gd name="connsiteX3" fmla="*/ 5227431 w 5227431"/>
              <a:gd name="connsiteY3" fmla="*/ 464500 h 5738228"/>
              <a:gd name="connsiteX4" fmla="*/ 5227431 w 5227431"/>
              <a:gd name="connsiteY4" fmla="*/ 5231282 h 5738228"/>
              <a:gd name="connsiteX5" fmla="*/ 4746609 w 5227431"/>
              <a:gd name="connsiteY5" fmla="*/ 5738228 h 5738228"/>
              <a:gd name="connsiteX6" fmla="*/ 480822 w 5227431"/>
              <a:gd name="connsiteY6" fmla="*/ 5729520 h 5738228"/>
              <a:gd name="connsiteX7" fmla="*/ 0 w 5227431"/>
              <a:gd name="connsiteY7" fmla="*/ 5205156 h 5738228"/>
              <a:gd name="connsiteX8" fmla="*/ 1 w 5227431"/>
              <a:gd name="connsiteY8" fmla="*/ 438374 h 5738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27431" h="5738228">
                <a:moveTo>
                  <a:pt x="1" y="438374"/>
                </a:moveTo>
                <a:cubicBezTo>
                  <a:pt x="1" y="-43609"/>
                  <a:pt x="24965" y="1095"/>
                  <a:pt x="506948" y="1095"/>
                </a:cubicBezTo>
                <a:lnTo>
                  <a:pt x="4737901" y="9804"/>
                </a:lnTo>
                <a:cubicBezTo>
                  <a:pt x="5219884" y="9804"/>
                  <a:pt x="5227431" y="-17483"/>
                  <a:pt x="5227431" y="464500"/>
                </a:cubicBezTo>
                <a:lnTo>
                  <a:pt x="5227431" y="5231282"/>
                </a:lnTo>
                <a:cubicBezTo>
                  <a:pt x="5227431" y="5713265"/>
                  <a:pt x="5228592" y="5738228"/>
                  <a:pt x="4746609" y="5738228"/>
                </a:cubicBezTo>
                <a:lnTo>
                  <a:pt x="480822" y="5729520"/>
                </a:lnTo>
                <a:cubicBezTo>
                  <a:pt x="-1161" y="5729520"/>
                  <a:pt x="0" y="5687139"/>
                  <a:pt x="0" y="5205156"/>
                </a:cubicBezTo>
                <a:cubicBezTo>
                  <a:pt x="0" y="3874583"/>
                  <a:pt x="1" y="1768947"/>
                  <a:pt x="1" y="438374"/>
                </a:cubicBezTo>
                <a:close/>
              </a:path>
            </a:pathLst>
          </a:custGeom>
          <a:noFill/>
          <a:ln w="19050">
            <a:solidFill>
              <a:srgbClr val="800080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8D867F2-1AD0-E0F0-FCF7-FB4040DFB327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55731" y="2736986"/>
            <a:ext cx="4721625" cy="361389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3675532-D40A-DA45-8770-D0800AD7C755}"/>
              </a:ext>
            </a:extLst>
          </p:cNvPr>
          <p:cNvSpPr txBox="1"/>
          <p:nvPr/>
        </p:nvSpPr>
        <p:spPr>
          <a:xfrm>
            <a:off x="1010382" y="1309004"/>
            <a:ext cx="2701317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Influenced by </a:t>
            </a:r>
          </a:p>
          <a:p>
            <a:r>
              <a:rPr lang="en-GB" sz="1400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1) position </a:t>
            </a:r>
          </a:p>
          <a:p>
            <a:r>
              <a:rPr lang="en-GB" sz="1400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2) configuration of unsaturation</a:t>
            </a:r>
          </a:p>
          <a:p>
            <a:r>
              <a:rPr lang="en-GB" sz="1400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3) type of unsaturation</a:t>
            </a:r>
          </a:p>
          <a:p>
            <a:r>
              <a:rPr lang="en-GB" sz="1400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4) anomeric configuration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C936E44C-1388-B2D6-AB28-C801A9BAD6E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03188" y="1612438"/>
            <a:ext cx="441485" cy="44148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E443312-1A26-74BD-8A1C-AF2A3FDBFB03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66"/>
          <a:stretch/>
        </p:blipFill>
        <p:spPr>
          <a:xfrm>
            <a:off x="1743390" y="2719491"/>
            <a:ext cx="2974590" cy="364001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57DDD9F-0F77-5E07-A332-C4CA15C2472C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534"/>
          <a:stretch/>
        </p:blipFill>
        <p:spPr>
          <a:xfrm>
            <a:off x="-38736" y="2719491"/>
            <a:ext cx="1782126" cy="364001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70660E6-88E5-1BFF-5E15-AEB3298306DC}"/>
              </a:ext>
            </a:extLst>
          </p:cNvPr>
          <p:cNvSpPr txBox="1"/>
          <p:nvPr/>
        </p:nvSpPr>
        <p:spPr>
          <a:xfrm>
            <a:off x="4930350" y="1395561"/>
            <a:ext cx="13596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Shear-thinning</a:t>
            </a:r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3FB5250E-F5F5-95E1-70F2-38C9C78E9C3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475639" y="1332668"/>
            <a:ext cx="441485" cy="44148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E30C1D4-E526-EB14-CCA1-BBAA042B399A}"/>
              </a:ext>
            </a:extLst>
          </p:cNvPr>
          <p:cNvSpPr txBox="1"/>
          <p:nvPr/>
        </p:nvSpPr>
        <p:spPr>
          <a:xfrm>
            <a:off x="4940388" y="1931054"/>
            <a:ext cx="31334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broad range of zero-shear viscosity</a:t>
            </a: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D71114CF-CC07-A516-5A97-67A20D83462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485677" y="1868161"/>
            <a:ext cx="441485" cy="441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2162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E4AA0E2-2956-4C64-867B-067DAF256C6E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6070" cy="6858000"/>
          </a:xfrm>
          <a:prstGeom prst="rect">
            <a:avLst/>
          </a:prstGeom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47676E7-3C20-4795-8419-D02A31AD2F04}"/>
              </a:ext>
            </a:extLst>
          </p:cNvPr>
          <p:cNvSpPr txBox="1"/>
          <p:nvPr/>
        </p:nvSpPr>
        <p:spPr>
          <a:xfrm>
            <a:off x="292692" y="175148"/>
            <a:ext cx="9346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880088"/>
                </a:solidFill>
              </a:rPr>
              <a:t>Linear rheology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54F5902-3A74-4776-B909-E070A0259546}"/>
              </a:ext>
            </a:extLst>
          </p:cNvPr>
          <p:cNvCxnSpPr>
            <a:cxnSpLocks/>
          </p:cNvCxnSpPr>
          <p:nvPr/>
        </p:nvCxnSpPr>
        <p:spPr>
          <a:xfrm>
            <a:off x="151282" y="607336"/>
            <a:ext cx="11532719" cy="29477"/>
          </a:xfrm>
          <a:prstGeom prst="line">
            <a:avLst/>
          </a:prstGeom>
          <a:ln w="28575">
            <a:solidFill>
              <a:srgbClr val="8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Picture 2" descr="See the source image">
            <a:extLst>
              <a:ext uri="{FF2B5EF4-FFF2-40B4-BE49-F238E27FC236}">
                <a16:creationId xmlns:a16="http://schemas.microsoft.com/office/drawing/2014/main" id="{64C5F696-99D3-28DA-96EC-BAA44A2C8B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1925" y="5019679"/>
            <a:ext cx="1193918" cy="1154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Rectangle: Rounded Corners 376">
            <a:extLst>
              <a:ext uri="{FF2B5EF4-FFF2-40B4-BE49-F238E27FC236}">
                <a16:creationId xmlns:a16="http://schemas.microsoft.com/office/drawing/2014/main" id="{90BFCD87-A72D-C9C1-A9EE-1CF11C1A273E}"/>
              </a:ext>
            </a:extLst>
          </p:cNvPr>
          <p:cNvSpPr/>
          <p:nvPr/>
        </p:nvSpPr>
        <p:spPr>
          <a:xfrm>
            <a:off x="8276954" y="898208"/>
            <a:ext cx="3504803" cy="5509965"/>
          </a:xfrm>
          <a:custGeom>
            <a:avLst/>
            <a:gdLst>
              <a:gd name="connsiteX0" fmla="*/ 0 w 5236139"/>
              <a:gd name="connsiteY0" fmla="*/ 872707 h 5737133"/>
              <a:gd name="connsiteX1" fmla="*/ 872707 w 5236139"/>
              <a:gd name="connsiteY1" fmla="*/ 0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0 w 5236139"/>
              <a:gd name="connsiteY8" fmla="*/ 872707 h 5737133"/>
              <a:gd name="connsiteX0" fmla="*/ 8709 w 5236139"/>
              <a:gd name="connsiteY0" fmla="*/ 446594 h 5737740"/>
              <a:gd name="connsiteX1" fmla="*/ 872707 w 5236139"/>
              <a:gd name="connsiteY1" fmla="*/ 607 h 5737740"/>
              <a:gd name="connsiteX2" fmla="*/ 4363432 w 5236139"/>
              <a:gd name="connsiteY2" fmla="*/ 607 h 5737740"/>
              <a:gd name="connsiteX3" fmla="*/ 5236139 w 5236139"/>
              <a:gd name="connsiteY3" fmla="*/ 873314 h 5737740"/>
              <a:gd name="connsiteX4" fmla="*/ 5236139 w 5236139"/>
              <a:gd name="connsiteY4" fmla="*/ 4865033 h 5737740"/>
              <a:gd name="connsiteX5" fmla="*/ 4363432 w 5236139"/>
              <a:gd name="connsiteY5" fmla="*/ 5737740 h 5737740"/>
              <a:gd name="connsiteX6" fmla="*/ 872707 w 5236139"/>
              <a:gd name="connsiteY6" fmla="*/ 5737740 h 5737740"/>
              <a:gd name="connsiteX7" fmla="*/ 0 w 5236139"/>
              <a:gd name="connsiteY7" fmla="*/ 4865033 h 5737740"/>
              <a:gd name="connsiteX8" fmla="*/ 8709 w 5236139"/>
              <a:gd name="connsiteY8" fmla="*/ 446594 h 5737740"/>
              <a:gd name="connsiteX0" fmla="*/ 8709 w 5236139"/>
              <a:gd name="connsiteY0" fmla="*/ 445987 h 5737133"/>
              <a:gd name="connsiteX1" fmla="*/ 515656 w 5236139"/>
              <a:gd name="connsiteY1" fmla="*/ 8708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8709 w 5236139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863999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5238895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45841"/>
              <a:gd name="connsiteX1" fmla="*/ 506948 w 5227431"/>
              <a:gd name="connsiteY1" fmla="*/ 8708 h 5745841"/>
              <a:gd name="connsiteX2" fmla="*/ 4354724 w 5227431"/>
              <a:gd name="connsiteY2" fmla="*/ 0 h 5745841"/>
              <a:gd name="connsiteX3" fmla="*/ 5227431 w 5227431"/>
              <a:gd name="connsiteY3" fmla="*/ 872707 h 5745841"/>
              <a:gd name="connsiteX4" fmla="*/ 5227431 w 5227431"/>
              <a:gd name="connsiteY4" fmla="*/ 5238895 h 5745841"/>
              <a:gd name="connsiteX5" fmla="*/ 4746609 w 5227431"/>
              <a:gd name="connsiteY5" fmla="*/ 5745841 h 5745841"/>
              <a:gd name="connsiteX6" fmla="*/ 480822 w 5227431"/>
              <a:gd name="connsiteY6" fmla="*/ 5737133 h 5745841"/>
              <a:gd name="connsiteX7" fmla="*/ 0 w 5227431"/>
              <a:gd name="connsiteY7" fmla="*/ 5212769 h 5745841"/>
              <a:gd name="connsiteX8" fmla="*/ 1 w 5227431"/>
              <a:gd name="connsiteY8" fmla="*/ 445987 h 5745841"/>
              <a:gd name="connsiteX0" fmla="*/ 1 w 5227431"/>
              <a:gd name="connsiteY0" fmla="*/ 446002 h 5745856"/>
              <a:gd name="connsiteX1" fmla="*/ 506948 w 5227431"/>
              <a:gd name="connsiteY1" fmla="*/ 8723 h 5745856"/>
              <a:gd name="connsiteX2" fmla="*/ 4354724 w 5227431"/>
              <a:gd name="connsiteY2" fmla="*/ 15 h 5745856"/>
              <a:gd name="connsiteX3" fmla="*/ 5227431 w 5227431"/>
              <a:gd name="connsiteY3" fmla="*/ 472128 h 5745856"/>
              <a:gd name="connsiteX4" fmla="*/ 5227431 w 5227431"/>
              <a:gd name="connsiteY4" fmla="*/ 5238910 h 5745856"/>
              <a:gd name="connsiteX5" fmla="*/ 4746609 w 5227431"/>
              <a:gd name="connsiteY5" fmla="*/ 5745856 h 5745856"/>
              <a:gd name="connsiteX6" fmla="*/ 480822 w 5227431"/>
              <a:gd name="connsiteY6" fmla="*/ 5737148 h 5745856"/>
              <a:gd name="connsiteX7" fmla="*/ 0 w 5227431"/>
              <a:gd name="connsiteY7" fmla="*/ 5212784 h 5745856"/>
              <a:gd name="connsiteX8" fmla="*/ 1 w 5227431"/>
              <a:gd name="connsiteY8" fmla="*/ 446002 h 5745856"/>
              <a:gd name="connsiteX0" fmla="*/ 1 w 5227431"/>
              <a:gd name="connsiteY0" fmla="*/ 438374 h 5738228"/>
              <a:gd name="connsiteX1" fmla="*/ 506948 w 5227431"/>
              <a:gd name="connsiteY1" fmla="*/ 1095 h 5738228"/>
              <a:gd name="connsiteX2" fmla="*/ 4737901 w 5227431"/>
              <a:gd name="connsiteY2" fmla="*/ 9804 h 5738228"/>
              <a:gd name="connsiteX3" fmla="*/ 5227431 w 5227431"/>
              <a:gd name="connsiteY3" fmla="*/ 464500 h 5738228"/>
              <a:gd name="connsiteX4" fmla="*/ 5227431 w 5227431"/>
              <a:gd name="connsiteY4" fmla="*/ 5231282 h 5738228"/>
              <a:gd name="connsiteX5" fmla="*/ 4746609 w 5227431"/>
              <a:gd name="connsiteY5" fmla="*/ 5738228 h 5738228"/>
              <a:gd name="connsiteX6" fmla="*/ 480822 w 5227431"/>
              <a:gd name="connsiteY6" fmla="*/ 5729520 h 5738228"/>
              <a:gd name="connsiteX7" fmla="*/ 0 w 5227431"/>
              <a:gd name="connsiteY7" fmla="*/ 5205156 h 5738228"/>
              <a:gd name="connsiteX8" fmla="*/ 1 w 5227431"/>
              <a:gd name="connsiteY8" fmla="*/ 438374 h 5738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27431" h="5738228">
                <a:moveTo>
                  <a:pt x="1" y="438374"/>
                </a:moveTo>
                <a:cubicBezTo>
                  <a:pt x="1" y="-43609"/>
                  <a:pt x="24965" y="1095"/>
                  <a:pt x="506948" y="1095"/>
                </a:cubicBezTo>
                <a:lnTo>
                  <a:pt x="4737901" y="9804"/>
                </a:lnTo>
                <a:cubicBezTo>
                  <a:pt x="5219884" y="9804"/>
                  <a:pt x="5227431" y="-17483"/>
                  <a:pt x="5227431" y="464500"/>
                </a:cubicBezTo>
                <a:lnTo>
                  <a:pt x="5227431" y="5231282"/>
                </a:lnTo>
                <a:cubicBezTo>
                  <a:pt x="5227431" y="5713265"/>
                  <a:pt x="5228592" y="5738228"/>
                  <a:pt x="4746609" y="5738228"/>
                </a:cubicBezTo>
                <a:lnTo>
                  <a:pt x="480822" y="5729520"/>
                </a:lnTo>
                <a:cubicBezTo>
                  <a:pt x="-1161" y="5729520"/>
                  <a:pt x="0" y="5687139"/>
                  <a:pt x="0" y="5205156"/>
                </a:cubicBezTo>
                <a:cubicBezTo>
                  <a:pt x="0" y="3874583"/>
                  <a:pt x="1" y="1768947"/>
                  <a:pt x="1" y="438374"/>
                </a:cubicBezTo>
                <a:close/>
              </a:path>
            </a:pathLst>
          </a:custGeom>
          <a:noFill/>
          <a:ln w="19050">
            <a:solidFill>
              <a:srgbClr val="800080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ED48074-1589-E21A-991C-A8BA419B9CBE}"/>
              </a:ext>
            </a:extLst>
          </p:cNvPr>
          <p:cNvSpPr txBox="1"/>
          <p:nvPr/>
        </p:nvSpPr>
        <p:spPr>
          <a:xfrm>
            <a:off x="8276954" y="998473"/>
            <a:ext cx="35087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 link the physical properties </a:t>
            </a:r>
          </a:p>
          <a:p>
            <a:r>
              <a:rPr lang="en-GB" b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with the chemical architecture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5B8759B-BE28-CC17-9A09-F827ABCF95E0}"/>
              </a:ext>
            </a:extLst>
          </p:cNvPr>
          <p:cNvSpPr txBox="1"/>
          <p:nvPr/>
        </p:nvSpPr>
        <p:spPr>
          <a:xfrm>
            <a:off x="9356119" y="1926011"/>
            <a:ext cx="22075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Synthesis of sugar-based </a:t>
            </a:r>
          </a:p>
          <a:p>
            <a:r>
              <a:rPr lang="en-GB" sz="14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surfactants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62B1B023-63D4-4EAA-8E68-B642EBB4A5A1}"/>
              </a:ext>
            </a:extLst>
          </p:cNvPr>
          <p:cNvGrpSpPr/>
          <p:nvPr/>
        </p:nvGrpSpPr>
        <p:grpSpPr>
          <a:xfrm>
            <a:off x="8021508" y="1847752"/>
            <a:ext cx="1831251" cy="799644"/>
            <a:chOff x="2189449" y="4259626"/>
            <a:chExt cx="2321015" cy="983273"/>
          </a:xfrm>
        </p:grpSpPr>
        <p:sp>
          <p:nvSpPr>
            <p:cNvPr id="55" name="橢圓 18">
              <a:extLst>
                <a:ext uri="{FF2B5EF4-FFF2-40B4-BE49-F238E27FC236}">
                  <a16:creationId xmlns:a16="http://schemas.microsoft.com/office/drawing/2014/main" id="{D8599591-F9FD-E77E-E1C7-B544C3DBA599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noFill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B4A6B8D6-71DE-43F8-91AB-24F27C564B49}"/>
                </a:ext>
              </a:extLst>
            </p:cNvPr>
            <p:cNvSpPr txBox="1"/>
            <p:nvPr/>
          </p:nvSpPr>
          <p:spPr>
            <a:xfrm>
              <a:off x="3054276" y="4290163"/>
              <a:ext cx="639187" cy="491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b="1" dirty="0">
                  <a:solidFill>
                    <a:schemeClr val="bg1"/>
                  </a:solidFill>
                  <a:cs typeface="Arial" panose="020B0604020202020204" pitchFamily="34" charset="0"/>
                </a:rPr>
                <a:t>01</a:t>
              </a:r>
              <a:endParaRPr lang="en-GB" sz="20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FAEE2A81-CB16-F7B3-04F8-B0E61785142F}"/>
                </a:ext>
              </a:extLst>
            </p:cNvPr>
            <p:cNvSpPr txBox="1"/>
            <p:nvPr/>
          </p:nvSpPr>
          <p:spPr>
            <a:xfrm>
              <a:off x="2189449" y="4643525"/>
              <a:ext cx="2321015" cy="340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0"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Synthesis</a:t>
              </a:r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B744E19F-AAF0-00D3-3BA7-DB4B83214C46}"/>
              </a:ext>
            </a:extLst>
          </p:cNvPr>
          <p:cNvSpPr txBox="1"/>
          <p:nvPr/>
        </p:nvSpPr>
        <p:spPr>
          <a:xfrm>
            <a:off x="9349842" y="3079590"/>
            <a:ext cx="12763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Self-assembly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07CF8E4F-A2D9-74A5-D99C-71052D7C6C64}"/>
              </a:ext>
            </a:extLst>
          </p:cNvPr>
          <p:cNvGrpSpPr/>
          <p:nvPr/>
        </p:nvGrpSpPr>
        <p:grpSpPr>
          <a:xfrm>
            <a:off x="8021508" y="2898607"/>
            <a:ext cx="1831251" cy="799644"/>
            <a:chOff x="2189449" y="4259626"/>
            <a:chExt cx="2321015" cy="983273"/>
          </a:xfrm>
        </p:grpSpPr>
        <p:sp>
          <p:nvSpPr>
            <p:cNvPr id="60" name="橢圓 18">
              <a:extLst>
                <a:ext uri="{FF2B5EF4-FFF2-40B4-BE49-F238E27FC236}">
                  <a16:creationId xmlns:a16="http://schemas.microsoft.com/office/drawing/2014/main" id="{636F625B-24A3-C0DB-51ED-239C93D42AA1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F8680450-9360-D57B-82E1-34FCD329003B}"/>
                </a:ext>
              </a:extLst>
            </p:cNvPr>
            <p:cNvSpPr txBox="1"/>
            <p:nvPr/>
          </p:nvSpPr>
          <p:spPr>
            <a:xfrm>
              <a:off x="3054276" y="4290163"/>
              <a:ext cx="639187" cy="491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b="1" dirty="0">
                  <a:solidFill>
                    <a:schemeClr val="bg1"/>
                  </a:solidFill>
                  <a:cs typeface="Arial" panose="020B0604020202020204" pitchFamily="34" charset="0"/>
                </a:rPr>
                <a:t>02</a:t>
              </a:r>
              <a:endParaRPr lang="en-GB" sz="20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F9ED8811-D0D9-BB37-A847-17CA25DC7E35}"/>
                </a:ext>
              </a:extLst>
            </p:cNvPr>
            <p:cNvSpPr txBox="1"/>
            <p:nvPr/>
          </p:nvSpPr>
          <p:spPr>
            <a:xfrm>
              <a:off x="2189449" y="4643525"/>
              <a:ext cx="2321015" cy="340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0"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Properties</a:t>
              </a:r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ADF2E7A0-AF5F-CB28-2870-8D068450EB5C}"/>
              </a:ext>
            </a:extLst>
          </p:cNvPr>
          <p:cNvSpPr txBox="1"/>
          <p:nvPr/>
        </p:nvSpPr>
        <p:spPr>
          <a:xfrm>
            <a:off x="9372820" y="4117631"/>
            <a:ext cx="9348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Rheology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E4B4DCC2-9C1D-7B5C-EFF5-93C2286C9F6A}"/>
              </a:ext>
            </a:extLst>
          </p:cNvPr>
          <p:cNvGrpSpPr/>
          <p:nvPr/>
        </p:nvGrpSpPr>
        <p:grpSpPr>
          <a:xfrm>
            <a:off x="8021508" y="3905870"/>
            <a:ext cx="1831251" cy="799644"/>
            <a:chOff x="2189449" y="4259626"/>
            <a:chExt cx="2321015" cy="983273"/>
          </a:xfrm>
        </p:grpSpPr>
        <p:sp>
          <p:nvSpPr>
            <p:cNvPr id="65" name="橢圓 18">
              <a:extLst>
                <a:ext uri="{FF2B5EF4-FFF2-40B4-BE49-F238E27FC236}">
                  <a16:creationId xmlns:a16="http://schemas.microsoft.com/office/drawing/2014/main" id="{3C2CCBA5-DE2A-C905-31FA-A7BFDA015673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rgbClr val="8800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noFill/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AF1F4ED6-FD13-77C6-167A-CB0A1D927F8D}"/>
                </a:ext>
              </a:extLst>
            </p:cNvPr>
            <p:cNvSpPr txBox="1"/>
            <p:nvPr/>
          </p:nvSpPr>
          <p:spPr>
            <a:xfrm>
              <a:off x="3054276" y="4290163"/>
              <a:ext cx="639187" cy="491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b="1" dirty="0">
                  <a:solidFill>
                    <a:schemeClr val="bg1"/>
                  </a:solidFill>
                  <a:cs typeface="Arial" panose="020B0604020202020204" pitchFamily="34" charset="0"/>
                </a:rPr>
                <a:t>03</a:t>
              </a:r>
              <a:endParaRPr lang="en-GB" sz="20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B370F85B-4E95-D25D-1B17-18DAD4704AFB}"/>
                </a:ext>
              </a:extLst>
            </p:cNvPr>
            <p:cNvSpPr txBox="1"/>
            <p:nvPr/>
          </p:nvSpPr>
          <p:spPr>
            <a:xfrm>
              <a:off x="2189449" y="4643525"/>
              <a:ext cx="2321015" cy="340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0"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Properties</a:t>
              </a:r>
            </a:p>
          </p:txBody>
        </p:sp>
      </p:grpSp>
      <p:sp>
        <p:nvSpPr>
          <p:cNvPr id="68" name="Slide Number Placeholder 5">
            <a:extLst>
              <a:ext uri="{FF2B5EF4-FFF2-40B4-BE49-F238E27FC236}">
                <a16:creationId xmlns:a16="http://schemas.microsoft.com/office/drawing/2014/main" id="{C8B8B409-3839-F861-B88A-281056817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AB76D4D-523E-4AFC-A925-8C6F88F7FB8D}" type="slidenum">
              <a:rPr lang="en-GB" smtClean="0"/>
              <a:t>12</a:t>
            </a:fld>
            <a:endParaRPr lang="en-GB"/>
          </a:p>
        </p:txBody>
      </p:sp>
      <p:sp>
        <p:nvSpPr>
          <p:cNvPr id="36" name="Rectangle: Rounded Corners 376">
            <a:extLst>
              <a:ext uri="{FF2B5EF4-FFF2-40B4-BE49-F238E27FC236}">
                <a16:creationId xmlns:a16="http://schemas.microsoft.com/office/drawing/2014/main" id="{D24913AF-F232-80CB-DF8A-8604297D1987}"/>
              </a:ext>
            </a:extLst>
          </p:cNvPr>
          <p:cNvSpPr/>
          <p:nvPr/>
        </p:nvSpPr>
        <p:spPr>
          <a:xfrm>
            <a:off x="227626" y="898208"/>
            <a:ext cx="3942867" cy="5541457"/>
          </a:xfrm>
          <a:custGeom>
            <a:avLst/>
            <a:gdLst>
              <a:gd name="connsiteX0" fmla="*/ 0 w 5236139"/>
              <a:gd name="connsiteY0" fmla="*/ 872707 h 5737133"/>
              <a:gd name="connsiteX1" fmla="*/ 872707 w 5236139"/>
              <a:gd name="connsiteY1" fmla="*/ 0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0 w 5236139"/>
              <a:gd name="connsiteY8" fmla="*/ 872707 h 5737133"/>
              <a:gd name="connsiteX0" fmla="*/ 8709 w 5236139"/>
              <a:gd name="connsiteY0" fmla="*/ 446594 h 5737740"/>
              <a:gd name="connsiteX1" fmla="*/ 872707 w 5236139"/>
              <a:gd name="connsiteY1" fmla="*/ 607 h 5737740"/>
              <a:gd name="connsiteX2" fmla="*/ 4363432 w 5236139"/>
              <a:gd name="connsiteY2" fmla="*/ 607 h 5737740"/>
              <a:gd name="connsiteX3" fmla="*/ 5236139 w 5236139"/>
              <a:gd name="connsiteY3" fmla="*/ 873314 h 5737740"/>
              <a:gd name="connsiteX4" fmla="*/ 5236139 w 5236139"/>
              <a:gd name="connsiteY4" fmla="*/ 4865033 h 5737740"/>
              <a:gd name="connsiteX5" fmla="*/ 4363432 w 5236139"/>
              <a:gd name="connsiteY5" fmla="*/ 5737740 h 5737740"/>
              <a:gd name="connsiteX6" fmla="*/ 872707 w 5236139"/>
              <a:gd name="connsiteY6" fmla="*/ 5737740 h 5737740"/>
              <a:gd name="connsiteX7" fmla="*/ 0 w 5236139"/>
              <a:gd name="connsiteY7" fmla="*/ 4865033 h 5737740"/>
              <a:gd name="connsiteX8" fmla="*/ 8709 w 5236139"/>
              <a:gd name="connsiteY8" fmla="*/ 446594 h 5737740"/>
              <a:gd name="connsiteX0" fmla="*/ 8709 w 5236139"/>
              <a:gd name="connsiteY0" fmla="*/ 445987 h 5737133"/>
              <a:gd name="connsiteX1" fmla="*/ 515656 w 5236139"/>
              <a:gd name="connsiteY1" fmla="*/ 8708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8709 w 5236139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863999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5238895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45841"/>
              <a:gd name="connsiteX1" fmla="*/ 506948 w 5227431"/>
              <a:gd name="connsiteY1" fmla="*/ 8708 h 5745841"/>
              <a:gd name="connsiteX2" fmla="*/ 4354724 w 5227431"/>
              <a:gd name="connsiteY2" fmla="*/ 0 h 5745841"/>
              <a:gd name="connsiteX3" fmla="*/ 5227431 w 5227431"/>
              <a:gd name="connsiteY3" fmla="*/ 872707 h 5745841"/>
              <a:gd name="connsiteX4" fmla="*/ 5227431 w 5227431"/>
              <a:gd name="connsiteY4" fmla="*/ 5238895 h 5745841"/>
              <a:gd name="connsiteX5" fmla="*/ 4746609 w 5227431"/>
              <a:gd name="connsiteY5" fmla="*/ 5745841 h 5745841"/>
              <a:gd name="connsiteX6" fmla="*/ 480822 w 5227431"/>
              <a:gd name="connsiteY6" fmla="*/ 5737133 h 5745841"/>
              <a:gd name="connsiteX7" fmla="*/ 0 w 5227431"/>
              <a:gd name="connsiteY7" fmla="*/ 5212769 h 5745841"/>
              <a:gd name="connsiteX8" fmla="*/ 1 w 5227431"/>
              <a:gd name="connsiteY8" fmla="*/ 445987 h 5745841"/>
              <a:gd name="connsiteX0" fmla="*/ 1 w 5227431"/>
              <a:gd name="connsiteY0" fmla="*/ 446002 h 5745856"/>
              <a:gd name="connsiteX1" fmla="*/ 506948 w 5227431"/>
              <a:gd name="connsiteY1" fmla="*/ 8723 h 5745856"/>
              <a:gd name="connsiteX2" fmla="*/ 4354724 w 5227431"/>
              <a:gd name="connsiteY2" fmla="*/ 15 h 5745856"/>
              <a:gd name="connsiteX3" fmla="*/ 5227431 w 5227431"/>
              <a:gd name="connsiteY3" fmla="*/ 472128 h 5745856"/>
              <a:gd name="connsiteX4" fmla="*/ 5227431 w 5227431"/>
              <a:gd name="connsiteY4" fmla="*/ 5238910 h 5745856"/>
              <a:gd name="connsiteX5" fmla="*/ 4746609 w 5227431"/>
              <a:gd name="connsiteY5" fmla="*/ 5745856 h 5745856"/>
              <a:gd name="connsiteX6" fmla="*/ 480822 w 5227431"/>
              <a:gd name="connsiteY6" fmla="*/ 5737148 h 5745856"/>
              <a:gd name="connsiteX7" fmla="*/ 0 w 5227431"/>
              <a:gd name="connsiteY7" fmla="*/ 5212784 h 5745856"/>
              <a:gd name="connsiteX8" fmla="*/ 1 w 5227431"/>
              <a:gd name="connsiteY8" fmla="*/ 446002 h 5745856"/>
              <a:gd name="connsiteX0" fmla="*/ 1 w 5227431"/>
              <a:gd name="connsiteY0" fmla="*/ 438374 h 5738228"/>
              <a:gd name="connsiteX1" fmla="*/ 506948 w 5227431"/>
              <a:gd name="connsiteY1" fmla="*/ 1095 h 5738228"/>
              <a:gd name="connsiteX2" fmla="*/ 4737901 w 5227431"/>
              <a:gd name="connsiteY2" fmla="*/ 9804 h 5738228"/>
              <a:gd name="connsiteX3" fmla="*/ 5227431 w 5227431"/>
              <a:gd name="connsiteY3" fmla="*/ 464500 h 5738228"/>
              <a:gd name="connsiteX4" fmla="*/ 5227431 w 5227431"/>
              <a:gd name="connsiteY4" fmla="*/ 5231282 h 5738228"/>
              <a:gd name="connsiteX5" fmla="*/ 4746609 w 5227431"/>
              <a:gd name="connsiteY5" fmla="*/ 5738228 h 5738228"/>
              <a:gd name="connsiteX6" fmla="*/ 480822 w 5227431"/>
              <a:gd name="connsiteY6" fmla="*/ 5729520 h 5738228"/>
              <a:gd name="connsiteX7" fmla="*/ 0 w 5227431"/>
              <a:gd name="connsiteY7" fmla="*/ 5205156 h 5738228"/>
              <a:gd name="connsiteX8" fmla="*/ 1 w 5227431"/>
              <a:gd name="connsiteY8" fmla="*/ 438374 h 5738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27431" h="5738228">
                <a:moveTo>
                  <a:pt x="1" y="438374"/>
                </a:moveTo>
                <a:cubicBezTo>
                  <a:pt x="1" y="-43609"/>
                  <a:pt x="24965" y="1095"/>
                  <a:pt x="506948" y="1095"/>
                </a:cubicBezTo>
                <a:lnTo>
                  <a:pt x="4737901" y="9804"/>
                </a:lnTo>
                <a:cubicBezTo>
                  <a:pt x="5219884" y="9804"/>
                  <a:pt x="5227431" y="-17483"/>
                  <a:pt x="5227431" y="464500"/>
                </a:cubicBezTo>
                <a:lnTo>
                  <a:pt x="5227431" y="5231282"/>
                </a:lnTo>
                <a:cubicBezTo>
                  <a:pt x="5227431" y="5713265"/>
                  <a:pt x="5228592" y="5738228"/>
                  <a:pt x="4746609" y="5738228"/>
                </a:cubicBezTo>
                <a:lnTo>
                  <a:pt x="480822" y="5729520"/>
                </a:lnTo>
                <a:cubicBezTo>
                  <a:pt x="-1161" y="5729520"/>
                  <a:pt x="0" y="5687139"/>
                  <a:pt x="0" y="5205156"/>
                </a:cubicBezTo>
                <a:cubicBezTo>
                  <a:pt x="0" y="3874583"/>
                  <a:pt x="1" y="1768947"/>
                  <a:pt x="1" y="438374"/>
                </a:cubicBezTo>
                <a:close/>
              </a:path>
            </a:pathLst>
          </a:custGeom>
          <a:noFill/>
          <a:ln w="19050">
            <a:solidFill>
              <a:srgbClr val="800080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C089205-C297-353B-F743-B8E71F85ABC5}"/>
              </a:ext>
            </a:extLst>
          </p:cNvPr>
          <p:cNvSpPr/>
          <p:nvPr/>
        </p:nvSpPr>
        <p:spPr>
          <a:xfrm rot="16200000">
            <a:off x="1363201" y="530487"/>
            <a:ext cx="119047" cy="557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: Rounded Corners 376">
            <a:extLst>
              <a:ext uri="{FF2B5EF4-FFF2-40B4-BE49-F238E27FC236}">
                <a16:creationId xmlns:a16="http://schemas.microsoft.com/office/drawing/2014/main" id="{380DB5FE-1645-3854-CC44-E6624411F40E}"/>
              </a:ext>
            </a:extLst>
          </p:cNvPr>
          <p:cNvSpPr/>
          <p:nvPr/>
        </p:nvSpPr>
        <p:spPr>
          <a:xfrm>
            <a:off x="4255643" y="905327"/>
            <a:ext cx="3942867" cy="5541457"/>
          </a:xfrm>
          <a:custGeom>
            <a:avLst/>
            <a:gdLst>
              <a:gd name="connsiteX0" fmla="*/ 0 w 5236139"/>
              <a:gd name="connsiteY0" fmla="*/ 872707 h 5737133"/>
              <a:gd name="connsiteX1" fmla="*/ 872707 w 5236139"/>
              <a:gd name="connsiteY1" fmla="*/ 0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0 w 5236139"/>
              <a:gd name="connsiteY8" fmla="*/ 872707 h 5737133"/>
              <a:gd name="connsiteX0" fmla="*/ 8709 w 5236139"/>
              <a:gd name="connsiteY0" fmla="*/ 446594 h 5737740"/>
              <a:gd name="connsiteX1" fmla="*/ 872707 w 5236139"/>
              <a:gd name="connsiteY1" fmla="*/ 607 h 5737740"/>
              <a:gd name="connsiteX2" fmla="*/ 4363432 w 5236139"/>
              <a:gd name="connsiteY2" fmla="*/ 607 h 5737740"/>
              <a:gd name="connsiteX3" fmla="*/ 5236139 w 5236139"/>
              <a:gd name="connsiteY3" fmla="*/ 873314 h 5737740"/>
              <a:gd name="connsiteX4" fmla="*/ 5236139 w 5236139"/>
              <a:gd name="connsiteY4" fmla="*/ 4865033 h 5737740"/>
              <a:gd name="connsiteX5" fmla="*/ 4363432 w 5236139"/>
              <a:gd name="connsiteY5" fmla="*/ 5737740 h 5737740"/>
              <a:gd name="connsiteX6" fmla="*/ 872707 w 5236139"/>
              <a:gd name="connsiteY6" fmla="*/ 5737740 h 5737740"/>
              <a:gd name="connsiteX7" fmla="*/ 0 w 5236139"/>
              <a:gd name="connsiteY7" fmla="*/ 4865033 h 5737740"/>
              <a:gd name="connsiteX8" fmla="*/ 8709 w 5236139"/>
              <a:gd name="connsiteY8" fmla="*/ 446594 h 5737740"/>
              <a:gd name="connsiteX0" fmla="*/ 8709 w 5236139"/>
              <a:gd name="connsiteY0" fmla="*/ 445987 h 5737133"/>
              <a:gd name="connsiteX1" fmla="*/ 515656 w 5236139"/>
              <a:gd name="connsiteY1" fmla="*/ 8708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8709 w 5236139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863999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5238895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45841"/>
              <a:gd name="connsiteX1" fmla="*/ 506948 w 5227431"/>
              <a:gd name="connsiteY1" fmla="*/ 8708 h 5745841"/>
              <a:gd name="connsiteX2" fmla="*/ 4354724 w 5227431"/>
              <a:gd name="connsiteY2" fmla="*/ 0 h 5745841"/>
              <a:gd name="connsiteX3" fmla="*/ 5227431 w 5227431"/>
              <a:gd name="connsiteY3" fmla="*/ 872707 h 5745841"/>
              <a:gd name="connsiteX4" fmla="*/ 5227431 w 5227431"/>
              <a:gd name="connsiteY4" fmla="*/ 5238895 h 5745841"/>
              <a:gd name="connsiteX5" fmla="*/ 4746609 w 5227431"/>
              <a:gd name="connsiteY5" fmla="*/ 5745841 h 5745841"/>
              <a:gd name="connsiteX6" fmla="*/ 480822 w 5227431"/>
              <a:gd name="connsiteY6" fmla="*/ 5737133 h 5745841"/>
              <a:gd name="connsiteX7" fmla="*/ 0 w 5227431"/>
              <a:gd name="connsiteY7" fmla="*/ 5212769 h 5745841"/>
              <a:gd name="connsiteX8" fmla="*/ 1 w 5227431"/>
              <a:gd name="connsiteY8" fmla="*/ 445987 h 5745841"/>
              <a:gd name="connsiteX0" fmla="*/ 1 w 5227431"/>
              <a:gd name="connsiteY0" fmla="*/ 446002 h 5745856"/>
              <a:gd name="connsiteX1" fmla="*/ 506948 w 5227431"/>
              <a:gd name="connsiteY1" fmla="*/ 8723 h 5745856"/>
              <a:gd name="connsiteX2" fmla="*/ 4354724 w 5227431"/>
              <a:gd name="connsiteY2" fmla="*/ 15 h 5745856"/>
              <a:gd name="connsiteX3" fmla="*/ 5227431 w 5227431"/>
              <a:gd name="connsiteY3" fmla="*/ 472128 h 5745856"/>
              <a:gd name="connsiteX4" fmla="*/ 5227431 w 5227431"/>
              <a:gd name="connsiteY4" fmla="*/ 5238910 h 5745856"/>
              <a:gd name="connsiteX5" fmla="*/ 4746609 w 5227431"/>
              <a:gd name="connsiteY5" fmla="*/ 5745856 h 5745856"/>
              <a:gd name="connsiteX6" fmla="*/ 480822 w 5227431"/>
              <a:gd name="connsiteY6" fmla="*/ 5737148 h 5745856"/>
              <a:gd name="connsiteX7" fmla="*/ 0 w 5227431"/>
              <a:gd name="connsiteY7" fmla="*/ 5212784 h 5745856"/>
              <a:gd name="connsiteX8" fmla="*/ 1 w 5227431"/>
              <a:gd name="connsiteY8" fmla="*/ 446002 h 5745856"/>
              <a:gd name="connsiteX0" fmla="*/ 1 w 5227431"/>
              <a:gd name="connsiteY0" fmla="*/ 438374 h 5738228"/>
              <a:gd name="connsiteX1" fmla="*/ 506948 w 5227431"/>
              <a:gd name="connsiteY1" fmla="*/ 1095 h 5738228"/>
              <a:gd name="connsiteX2" fmla="*/ 4737901 w 5227431"/>
              <a:gd name="connsiteY2" fmla="*/ 9804 h 5738228"/>
              <a:gd name="connsiteX3" fmla="*/ 5227431 w 5227431"/>
              <a:gd name="connsiteY3" fmla="*/ 464500 h 5738228"/>
              <a:gd name="connsiteX4" fmla="*/ 5227431 w 5227431"/>
              <a:gd name="connsiteY4" fmla="*/ 5231282 h 5738228"/>
              <a:gd name="connsiteX5" fmla="*/ 4746609 w 5227431"/>
              <a:gd name="connsiteY5" fmla="*/ 5738228 h 5738228"/>
              <a:gd name="connsiteX6" fmla="*/ 480822 w 5227431"/>
              <a:gd name="connsiteY6" fmla="*/ 5729520 h 5738228"/>
              <a:gd name="connsiteX7" fmla="*/ 0 w 5227431"/>
              <a:gd name="connsiteY7" fmla="*/ 5205156 h 5738228"/>
              <a:gd name="connsiteX8" fmla="*/ 1 w 5227431"/>
              <a:gd name="connsiteY8" fmla="*/ 438374 h 5738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27431" h="5738228">
                <a:moveTo>
                  <a:pt x="1" y="438374"/>
                </a:moveTo>
                <a:cubicBezTo>
                  <a:pt x="1" y="-43609"/>
                  <a:pt x="24965" y="1095"/>
                  <a:pt x="506948" y="1095"/>
                </a:cubicBezTo>
                <a:lnTo>
                  <a:pt x="4737901" y="9804"/>
                </a:lnTo>
                <a:cubicBezTo>
                  <a:pt x="5219884" y="9804"/>
                  <a:pt x="5227431" y="-17483"/>
                  <a:pt x="5227431" y="464500"/>
                </a:cubicBezTo>
                <a:lnTo>
                  <a:pt x="5227431" y="5231282"/>
                </a:lnTo>
                <a:cubicBezTo>
                  <a:pt x="5227431" y="5713265"/>
                  <a:pt x="5228592" y="5738228"/>
                  <a:pt x="4746609" y="5738228"/>
                </a:cubicBezTo>
                <a:lnTo>
                  <a:pt x="480822" y="5729520"/>
                </a:lnTo>
                <a:cubicBezTo>
                  <a:pt x="-1161" y="5729520"/>
                  <a:pt x="0" y="5687139"/>
                  <a:pt x="0" y="5205156"/>
                </a:cubicBezTo>
                <a:cubicBezTo>
                  <a:pt x="0" y="3874583"/>
                  <a:pt x="1" y="1768947"/>
                  <a:pt x="1" y="438374"/>
                </a:cubicBezTo>
                <a:close/>
              </a:path>
            </a:pathLst>
          </a:custGeom>
          <a:noFill/>
          <a:ln w="19050">
            <a:solidFill>
              <a:srgbClr val="800080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8D867F2-1AD0-E0F0-FCF7-FB4040DFB327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55731" y="2736986"/>
            <a:ext cx="4721625" cy="361389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3675532-D40A-DA45-8770-D0800AD7C755}"/>
              </a:ext>
            </a:extLst>
          </p:cNvPr>
          <p:cNvSpPr txBox="1"/>
          <p:nvPr/>
        </p:nvSpPr>
        <p:spPr>
          <a:xfrm>
            <a:off x="1010382" y="1309004"/>
            <a:ext cx="2701317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Influenced by </a:t>
            </a:r>
          </a:p>
          <a:p>
            <a:r>
              <a:rPr lang="en-GB" sz="1400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1) position </a:t>
            </a:r>
          </a:p>
          <a:p>
            <a:r>
              <a:rPr lang="en-GB" sz="1400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2) configuration of unsaturation</a:t>
            </a:r>
          </a:p>
          <a:p>
            <a:r>
              <a:rPr lang="en-GB" sz="1400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3) type of unsaturation</a:t>
            </a:r>
          </a:p>
          <a:p>
            <a:r>
              <a:rPr lang="en-GB" sz="1400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4) anomeric configuration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C936E44C-1388-B2D6-AB28-C801A9BAD6E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03188" y="1612438"/>
            <a:ext cx="441485" cy="44148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E443312-1A26-74BD-8A1C-AF2A3FDBFB03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00" r="62557"/>
          <a:stretch/>
        </p:blipFill>
        <p:spPr>
          <a:xfrm>
            <a:off x="227626" y="2719491"/>
            <a:ext cx="1514677" cy="364001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57DDD9F-0F77-5E07-A332-C4CA15C2472C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81" r="34013"/>
          <a:stretch/>
        </p:blipFill>
        <p:spPr>
          <a:xfrm>
            <a:off x="1701295" y="2719491"/>
            <a:ext cx="1398743" cy="364001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58D5D22-3D58-2A4A-CD60-0B2AA30D3F2B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86"/>
          <a:stretch/>
        </p:blipFill>
        <p:spPr>
          <a:xfrm>
            <a:off x="3100037" y="2719491"/>
            <a:ext cx="1617943" cy="364001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4FB63F4-9281-9034-1130-B98F3C35E09A}"/>
              </a:ext>
            </a:extLst>
          </p:cNvPr>
          <p:cNvSpPr txBox="1"/>
          <p:nvPr/>
        </p:nvSpPr>
        <p:spPr>
          <a:xfrm>
            <a:off x="4930350" y="1395561"/>
            <a:ext cx="13596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Shear-thinning</a:t>
            </a:r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FEA4C1CF-2C4D-CE67-76CD-13D5E291CF6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475639" y="1332668"/>
            <a:ext cx="441485" cy="44148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79D7213-51AB-DF02-727C-3CBCFCA8B265}"/>
              </a:ext>
            </a:extLst>
          </p:cNvPr>
          <p:cNvSpPr txBox="1"/>
          <p:nvPr/>
        </p:nvSpPr>
        <p:spPr>
          <a:xfrm>
            <a:off x="4940388" y="1931054"/>
            <a:ext cx="31334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broad range of zero-shear viscosity</a:t>
            </a:r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69AB7FE7-58ED-BE08-4EAB-2D3619C4931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485677" y="1868161"/>
            <a:ext cx="441485" cy="441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921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E4AA0E2-2956-4C64-867B-067DAF256C6E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6070" cy="6858000"/>
          </a:xfrm>
          <a:prstGeom prst="rect">
            <a:avLst/>
          </a:prstGeom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47676E7-3C20-4795-8419-D02A31AD2F04}"/>
              </a:ext>
            </a:extLst>
          </p:cNvPr>
          <p:cNvSpPr txBox="1"/>
          <p:nvPr/>
        </p:nvSpPr>
        <p:spPr>
          <a:xfrm>
            <a:off x="292692" y="175148"/>
            <a:ext cx="9346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880088"/>
                </a:solidFill>
              </a:rPr>
              <a:t>Linear rheology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54F5902-3A74-4776-B909-E070A0259546}"/>
              </a:ext>
            </a:extLst>
          </p:cNvPr>
          <p:cNvCxnSpPr>
            <a:cxnSpLocks/>
          </p:cNvCxnSpPr>
          <p:nvPr/>
        </p:nvCxnSpPr>
        <p:spPr>
          <a:xfrm>
            <a:off x="151282" y="607336"/>
            <a:ext cx="11532719" cy="29477"/>
          </a:xfrm>
          <a:prstGeom prst="line">
            <a:avLst/>
          </a:prstGeom>
          <a:ln w="28575">
            <a:solidFill>
              <a:srgbClr val="8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Picture 2" descr="See the source image">
            <a:extLst>
              <a:ext uri="{FF2B5EF4-FFF2-40B4-BE49-F238E27FC236}">
                <a16:creationId xmlns:a16="http://schemas.microsoft.com/office/drawing/2014/main" id="{64C5F696-99D3-28DA-96EC-BAA44A2C8B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1925" y="5019679"/>
            <a:ext cx="1193918" cy="1154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Rectangle: Rounded Corners 376">
            <a:extLst>
              <a:ext uri="{FF2B5EF4-FFF2-40B4-BE49-F238E27FC236}">
                <a16:creationId xmlns:a16="http://schemas.microsoft.com/office/drawing/2014/main" id="{90BFCD87-A72D-C9C1-A9EE-1CF11C1A273E}"/>
              </a:ext>
            </a:extLst>
          </p:cNvPr>
          <p:cNvSpPr/>
          <p:nvPr/>
        </p:nvSpPr>
        <p:spPr>
          <a:xfrm>
            <a:off x="8276954" y="898208"/>
            <a:ext cx="3504803" cy="5509965"/>
          </a:xfrm>
          <a:custGeom>
            <a:avLst/>
            <a:gdLst>
              <a:gd name="connsiteX0" fmla="*/ 0 w 5236139"/>
              <a:gd name="connsiteY0" fmla="*/ 872707 h 5737133"/>
              <a:gd name="connsiteX1" fmla="*/ 872707 w 5236139"/>
              <a:gd name="connsiteY1" fmla="*/ 0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0 w 5236139"/>
              <a:gd name="connsiteY8" fmla="*/ 872707 h 5737133"/>
              <a:gd name="connsiteX0" fmla="*/ 8709 w 5236139"/>
              <a:gd name="connsiteY0" fmla="*/ 446594 h 5737740"/>
              <a:gd name="connsiteX1" fmla="*/ 872707 w 5236139"/>
              <a:gd name="connsiteY1" fmla="*/ 607 h 5737740"/>
              <a:gd name="connsiteX2" fmla="*/ 4363432 w 5236139"/>
              <a:gd name="connsiteY2" fmla="*/ 607 h 5737740"/>
              <a:gd name="connsiteX3" fmla="*/ 5236139 w 5236139"/>
              <a:gd name="connsiteY3" fmla="*/ 873314 h 5737740"/>
              <a:gd name="connsiteX4" fmla="*/ 5236139 w 5236139"/>
              <a:gd name="connsiteY4" fmla="*/ 4865033 h 5737740"/>
              <a:gd name="connsiteX5" fmla="*/ 4363432 w 5236139"/>
              <a:gd name="connsiteY5" fmla="*/ 5737740 h 5737740"/>
              <a:gd name="connsiteX6" fmla="*/ 872707 w 5236139"/>
              <a:gd name="connsiteY6" fmla="*/ 5737740 h 5737740"/>
              <a:gd name="connsiteX7" fmla="*/ 0 w 5236139"/>
              <a:gd name="connsiteY7" fmla="*/ 4865033 h 5737740"/>
              <a:gd name="connsiteX8" fmla="*/ 8709 w 5236139"/>
              <a:gd name="connsiteY8" fmla="*/ 446594 h 5737740"/>
              <a:gd name="connsiteX0" fmla="*/ 8709 w 5236139"/>
              <a:gd name="connsiteY0" fmla="*/ 445987 h 5737133"/>
              <a:gd name="connsiteX1" fmla="*/ 515656 w 5236139"/>
              <a:gd name="connsiteY1" fmla="*/ 8708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8709 w 5236139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863999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5238895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45841"/>
              <a:gd name="connsiteX1" fmla="*/ 506948 w 5227431"/>
              <a:gd name="connsiteY1" fmla="*/ 8708 h 5745841"/>
              <a:gd name="connsiteX2" fmla="*/ 4354724 w 5227431"/>
              <a:gd name="connsiteY2" fmla="*/ 0 h 5745841"/>
              <a:gd name="connsiteX3" fmla="*/ 5227431 w 5227431"/>
              <a:gd name="connsiteY3" fmla="*/ 872707 h 5745841"/>
              <a:gd name="connsiteX4" fmla="*/ 5227431 w 5227431"/>
              <a:gd name="connsiteY4" fmla="*/ 5238895 h 5745841"/>
              <a:gd name="connsiteX5" fmla="*/ 4746609 w 5227431"/>
              <a:gd name="connsiteY5" fmla="*/ 5745841 h 5745841"/>
              <a:gd name="connsiteX6" fmla="*/ 480822 w 5227431"/>
              <a:gd name="connsiteY6" fmla="*/ 5737133 h 5745841"/>
              <a:gd name="connsiteX7" fmla="*/ 0 w 5227431"/>
              <a:gd name="connsiteY7" fmla="*/ 5212769 h 5745841"/>
              <a:gd name="connsiteX8" fmla="*/ 1 w 5227431"/>
              <a:gd name="connsiteY8" fmla="*/ 445987 h 5745841"/>
              <a:gd name="connsiteX0" fmla="*/ 1 w 5227431"/>
              <a:gd name="connsiteY0" fmla="*/ 446002 h 5745856"/>
              <a:gd name="connsiteX1" fmla="*/ 506948 w 5227431"/>
              <a:gd name="connsiteY1" fmla="*/ 8723 h 5745856"/>
              <a:gd name="connsiteX2" fmla="*/ 4354724 w 5227431"/>
              <a:gd name="connsiteY2" fmla="*/ 15 h 5745856"/>
              <a:gd name="connsiteX3" fmla="*/ 5227431 w 5227431"/>
              <a:gd name="connsiteY3" fmla="*/ 472128 h 5745856"/>
              <a:gd name="connsiteX4" fmla="*/ 5227431 w 5227431"/>
              <a:gd name="connsiteY4" fmla="*/ 5238910 h 5745856"/>
              <a:gd name="connsiteX5" fmla="*/ 4746609 w 5227431"/>
              <a:gd name="connsiteY5" fmla="*/ 5745856 h 5745856"/>
              <a:gd name="connsiteX6" fmla="*/ 480822 w 5227431"/>
              <a:gd name="connsiteY6" fmla="*/ 5737148 h 5745856"/>
              <a:gd name="connsiteX7" fmla="*/ 0 w 5227431"/>
              <a:gd name="connsiteY7" fmla="*/ 5212784 h 5745856"/>
              <a:gd name="connsiteX8" fmla="*/ 1 w 5227431"/>
              <a:gd name="connsiteY8" fmla="*/ 446002 h 5745856"/>
              <a:gd name="connsiteX0" fmla="*/ 1 w 5227431"/>
              <a:gd name="connsiteY0" fmla="*/ 438374 h 5738228"/>
              <a:gd name="connsiteX1" fmla="*/ 506948 w 5227431"/>
              <a:gd name="connsiteY1" fmla="*/ 1095 h 5738228"/>
              <a:gd name="connsiteX2" fmla="*/ 4737901 w 5227431"/>
              <a:gd name="connsiteY2" fmla="*/ 9804 h 5738228"/>
              <a:gd name="connsiteX3" fmla="*/ 5227431 w 5227431"/>
              <a:gd name="connsiteY3" fmla="*/ 464500 h 5738228"/>
              <a:gd name="connsiteX4" fmla="*/ 5227431 w 5227431"/>
              <a:gd name="connsiteY4" fmla="*/ 5231282 h 5738228"/>
              <a:gd name="connsiteX5" fmla="*/ 4746609 w 5227431"/>
              <a:gd name="connsiteY5" fmla="*/ 5738228 h 5738228"/>
              <a:gd name="connsiteX6" fmla="*/ 480822 w 5227431"/>
              <a:gd name="connsiteY6" fmla="*/ 5729520 h 5738228"/>
              <a:gd name="connsiteX7" fmla="*/ 0 w 5227431"/>
              <a:gd name="connsiteY7" fmla="*/ 5205156 h 5738228"/>
              <a:gd name="connsiteX8" fmla="*/ 1 w 5227431"/>
              <a:gd name="connsiteY8" fmla="*/ 438374 h 5738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27431" h="5738228">
                <a:moveTo>
                  <a:pt x="1" y="438374"/>
                </a:moveTo>
                <a:cubicBezTo>
                  <a:pt x="1" y="-43609"/>
                  <a:pt x="24965" y="1095"/>
                  <a:pt x="506948" y="1095"/>
                </a:cubicBezTo>
                <a:lnTo>
                  <a:pt x="4737901" y="9804"/>
                </a:lnTo>
                <a:cubicBezTo>
                  <a:pt x="5219884" y="9804"/>
                  <a:pt x="5227431" y="-17483"/>
                  <a:pt x="5227431" y="464500"/>
                </a:cubicBezTo>
                <a:lnTo>
                  <a:pt x="5227431" y="5231282"/>
                </a:lnTo>
                <a:cubicBezTo>
                  <a:pt x="5227431" y="5713265"/>
                  <a:pt x="5228592" y="5738228"/>
                  <a:pt x="4746609" y="5738228"/>
                </a:cubicBezTo>
                <a:lnTo>
                  <a:pt x="480822" y="5729520"/>
                </a:lnTo>
                <a:cubicBezTo>
                  <a:pt x="-1161" y="5729520"/>
                  <a:pt x="0" y="5687139"/>
                  <a:pt x="0" y="5205156"/>
                </a:cubicBezTo>
                <a:cubicBezTo>
                  <a:pt x="0" y="3874583"/>
                  <a:pt x="1" y="1768947"/>
                  <a:pt x="1" y="438374"/>
                </a:cubicBezTo>
                <a:close/>
              </a:path>
            </a:pathLst>
          </a:custGeom>
          <a:noFill/>
          <a:ln w="19050">
            <a:solidFill>
              <a:srgbClr val="800080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ED48074-1589-E21A-991C-A8BA419B9CBE}"/>
              </a:ext>
            </a:extLst>
          </p:cNvPr>
          <p:cNvSpPr txBox="1"/>
          <p:nvPr/>
        </p:nvSpPr>
        <p:spPr>
          <a:xfrm>
            <a:off x="8276954" y="998473"/>
            <a:ext cx="35087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 link the physical properties </a:t>
            </a:r>
          </a:p>
          <a:p>
            <a:r>
              <a:rPr lang="en-GB" b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with the chemical architecture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5B8759B-BE28-CC17-9A09-F827ABCF95E0}"/>
              </a:ext>
            </a:extLst>
          </p:cNvPr>
          <p:cNvSpPr txBox="1"/>
          <p:nvPr/>
        </p:nvSpPr>
        <p:spPr>
          <a:xfrm>
            <a:off x="9356119" y="1926011"/>
            <a:ext cx="22075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Synthesis of sugar-based </a:t>
            </a:r>
          </a:p>
          <a:p>
            <a:r>
              <a:rPr lang="en-GB" sz="14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surfactants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62B1B023-63D4-4EAA-8E68-B642EBB4A5A1}"/>
              </a:ext>
            </a:extLst>
          </p:cNvPr>
          <p:cNvGrpSpPr/>
          <p:nvPr/>
        </p:nvGrpSpPr>
        <p:grpSpPr>
          <a:xfrm>
            <a:off x="8021508" y="1847752"/>
            <a:ext cx="1831251" cy="799644"/>
            <a:chOff x="2189449" y="4259626"/>
            <a:chExt cx="2321015" cy="983273"/>
          </a:xfrm>
        </p:grpSpPr>
        <p:sp>
          <p:nvSpPr>
            <p:cNvPr id="55" name="橢圓 18">
              <a:extLst>
                <a:ext uri="{FF2B5EF4-FFF2-40B4-BE49-F238E27FC236}">
                  <a16:creationId xmlns:a16="http://schemas.microsoft.com/office/drawing/2014/main" id="{D8599591-F9FD-E77E-E1C7-B544C3DBA599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noFill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B4A6B8D6-71DE-43F8-91AB-24F27C564B49}"/>
                </a:ext>
              </a:extLst>
            </p:cNvPr>
            <p:cNvSpPr txBox="1"/>
            <p:nvPr/>
          </p:nvSpPr>
          <p:spPr>
            <a:xfrm>
              <a:off x="3054276" y="4290163"/>
              <a:ext cx="639187" cy="491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b="1" dirty="0">
                  <a:solidFill>
                    <a:schemeClr val="bg1"/>
                  </a:solidFill>
                  <a:cs typeface="Arial" panose="020B0604020202020204" pitchFamily="34" charset="0"/>
                </a:rPr>
                <a:t>01</a:t>
              </a:r>
              <a:endParaRPr lang="en-GB" sz="20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FAEE2A81-CB16-F7B3-04F8-B0E61785142F}"/>
                </a:ext>
              </a:extLst>
            </p:cNvPr>
            <p:cNvSpPr txBox="1"/>
            <p:nvPr/>
          </p:nvSpPr>
          <p:spPr>
            <a:xfrm>
              <a:off x="2189449" y="4643525"/>
              <a:ext cx="2321015" cy="340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0"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Synthesis</a:t>
              </a:r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B744E19F-AAF0-00D3-3BA7-DB4B83214C46}"/>
              </a:ext>
            </a:extLst>
          </p:cNvPr>
          <p:cNvSpPr txBox="1"/>
          <p:nvPr/>
        </p:nvSpPr>
        <p:spPr>
          <a:xfrm>
            <a:off x="9349842" y="3079590"/>
            <a:ext cx="12763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Self-assembly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07CF8E4F-A2D9-74A5-D99C-71052D7C6C64}"/>
              </a:ext>
            </a:extLst>
          </p:cNvPr>
          <p:cNvGrpSpPr/>
          <p:nvPr/>
        </p:nvGrpSpPr>
        <p:grpSpPr>
          <a:xfrm>
            <a:off x="8021508" y="2898607"/>
            <a:ext cx="1831251" cy="799644"/>
            <a:chOff x="2189449" y="4259626"/>
            <a:chExt cx="2321015" cy="983273"/>
          </a:xfrm>
        </p:grpSpPr>
        <p:sp>
          <p:nvSpPr>
            <p:cNvPr id="60" name="橢圓 18">
              <a:extLst>
                <a:ext uri="{FF2B5EF4-FFF2-40B4-BE49-F238E27FC236}">
                  <a16:creationId xmlns:a16="http://schemas.microsoft.com/office/drawing/2014/main" id="{636F625B-24A3-C0DB-51ED-239C93D42AA1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F8680450-9360-D57B-82E1-34FCD329003B}"/>
                </a:ext>
              </a:extLst>
            </p:cNvPr>
            <p:cNvSpPr txBox="1"/>
            <p:nvPr/>
          </p:nvSpPr>
          <p:spPr>
            <a:xfrm>
              <a:off x="3054276" y="4290163"/>
              <a:ext cx="639187" cy="491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b="1" dirty="0">
                  <a:solidFill>
                    <a:schemeClr val="bg1"/>
                  </a:solidFill>
                  <a:cs typeface="Arial" panose="020B0604020202020204" pitchFamily="34" charset="0"/>
                </a:rPr>
                <a:t>02</a:t>
              </a:r>
              <a:endParaRPr lang="en-GB" sz="20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F9ED8811-D0D9-BB37-A847-17CA25DC7E35}"/>
                </a:ext>
              </a:extLst>
            </p:cNvPr>
            <p:cNvSpPr txBox="1"/>
            <p:nvPr/>
          </p:nvSpPr>
          <p:spPr>
            <a:xfrm>
              <a:off x="2189449" y="4643525"/>
              <a:ext cx="2321015" cy="340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0"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Properties</a:t>
              </a:r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ADF2E7A0-AF5F-CB28-2870-8D068450EB5C}"/>
              </a:ext>
            </a:extLst>
          </p:cNvPr>
          <p:cNvSpPr txBox="1"/>
          <p:nvPr/>
        </p:nvSpPr>
        <p:spPr>
          <a:xfrm>
            <a:off x="9372820" y="4117631"/>
            <a:ext cx="9348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Rheology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E4B4DCC2-9C1D-7B5C-EFF5-93C2286C9F6A}"/>
              </a:ext>
            </a:extLst>
          </p:cNvPr>
          <p:cNvGrpSpPr/>
          <p:nvPr/>
        </p:nvGrpSpPr>
        <p:grpSpPr>
          <a:xfrm>
            <a:off x="8021508" y="3905870"/>
            <a:ext cx="1831251" cy="799644"/>
            <a:chOff x="2189449" y="4259626"/>
            <a:chExt cx="2321015" cy="983273"/>
          </a:xfrm>
        </p:grpSpPr>
        <p:sp>
          <p:nvSpPr>
            <p:cNvPr id="65" name="橢圓 18">
              <a:extLst>
                <a:ext uri="{FF2B5EF4-FFF2-40B4-BE49-F238E27FC236}">
                  <a16:creationId xmlns:a16="http://schemas.microsoft.com/office/drawing/2014/main" id="{3C2CCBA5-DE2A-C905-31FA-A7BFDA015673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rgbClr val="8800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noFill/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AF1F4ED6-FD13-77C6-167A-CB0A1D927F8D}"/>
                </a:ext>
              </a:extLst>
            </p:cNvPr>
            <p:cNvSpPr txBox="1"/>
            <p:nvPr/>
          </p:nvSpPr>
          <p:spPr>
            <a:xfrm>
              <a:off x="3054276" y="4290163"/>
              <a:ext cx="639187" cy="491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b="1" dirty="0">
                  <a:solidFill>
                    <a:schemeClr val="bg1"/>
                  </a:solidFill>
                  <a:cs typeface="Arial" panose="020B0604020202020204" pitchFamily="34" charset="0"/>
                </a:rPr>
                <a:t>03</a:t>
              </a:r>
              <a:endParaRPr lang="en-GB" sz="20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B370F85B-4E95-D25D-1B17-18DAD4704AFB}"/>
                </a:ext>
              </a:extLst>
            </p:cNvPr>
            <p:cNvSpPr txBox="1"/>
            <p:nvPr/>
          </p:nvSpPr>
          <p:spPr>
            <a:xfrm>
              <a:off x="2189449" y="4643525"/>
              <a:ext cx="2321015" cy="340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0"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Properties</a:t>
              </a:r>
            </a:p>
          </p:txBody>
        </p:sp>
      </p:grpSp>
      <p:sp>
        <p:nvSpPr>
          <p:cNvPr id="68" name="Slide Number Placeholder 5">
            <a:extLst>
              <a:ext uri="{FF2B5EF4-FFF2-40B4-BE49-F238E27FC236}">
                <a16:creationId xmlns:a16="http://schemas.microsoft.com/office/drawing/2014/main" id="{C8B8B409-3839-F861-B88A-281056817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AB76D4D-523E-4AFC-A925-8C6F88F7FB8D}" type="slidenum">
              <a:rPr lang="en-GB" smtClean="0"/>
              <a:t>13</a:t>
            </a:fld>
            <a:endParaRPr lang="en-GB"/>
          </a:p>
        </p:txBody>
      </p:sp>
      <p:sp>
        <p:nvSpPr>
          <p:cNvPr id="36" name="Rectangle: Rounded Corners 376">
            <a:extLst>
              <a:ext uri="{FF2B5EF4-FFF2-40B4-BE49-F238E27FC236}">
                <a16:creationId xmlns:a16="http://schemas.microsoft.com/office/drawing/2014/main" id="{D24913AF-F232-80CB-DF8A-8604297D1987}"/>
              </a:ext>
            </a:extLst>
          </p:cNvPr>
          <p:cNvSpPr/>
          <p:nvPr/>
        </p:nvSpPr>
        <p:spPr>
          <a:xfrm>
            <a:off x="227626" y="898208"/>
            <a:ext cx="3942867" cy="5541457"/>
          </a:xfrm>
          <a:custGeom>
            <a:avLst/>
            <a:gdLst>
              <a:gd name="connsiteX0" fmla="*/ 0 w 5236139"/>
              <a:gd name="connsiteY0" fmla="*/ 872707 h 5737133"/>
              <a:gd name="connsiteX1" fmla="*/ 872707 w 5236139"/>
              <a:gd name="connsiteY1" fmla="*/ 0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0 w 5236139"/>
              <a:gd name="connsiteY8" fmla="*/ 872707 h 5737133"/>
              <a:gd name="connsiteX0" fmla="*/ 8709 w 5236139"/>
              <a:gd name="connsiteY0" fmla="*/ 446594 h 5737740"/>
              <a:gd name="connsiteX1" fmla="*/ 872707 w 5236139"/>
              <a:gd name="connsiteY1" fmla="*/ 607 h 5737740"/>
              <a:gd name="connsiteX2" fmla="*/ 4363432 w 5236139"/>
              <a:gd name="connsiteY2" fmla="*/ 607 h 5737740"/>
              <a:gd name="connsiteX3" fmla="*/ 5236139 w 5236139"/>
              <a:gd name="connsiteY3" fmla="*/ 873314 h 5737740"/>
              <a:gd name="connsiteX4" fmla="*/ 5236139 w 5236139"/>
              <a:gd name="connsiteY4" fmla="*/ 4865033 h 5737740"/>
              <a:gd name="connsiteX5" fmla="*/ 4363432 w 5236139"/>
              <a:gd name="connsiteY5" fmla="*/ 5737740 h 5737740"/>
              <a:gd name="connsiteX6" fmla="*/ 872707 w 5236139"/>
              <a:gd name="connsiteY6" fmla="*/ 5737740 h 5737740"/>
              <a:gd name="connsiteX7" fmla="*/ 0 w 5236139"/>
              <a:gd name="connsiteY7" fmla="*/ 4865033 h 5737740"/>
              <a:gd name="connsiteX8" fmla="*/ 8709 w 5236139"/>
              <a:gd name="connsiteY8" fmla="*/ 446594 h 5737740"/>
              <a:gd name="connsiteX0" fmla="*/ 8709 w 5236139"/>
              <a:gd name="connsiteY0" fmla="*/ 445987 h 5737133"/>
              <a:gd name="connsiteX1" fmla="*/ 515656 w 5236139"/>
              <a:gd name="connsiteY1" fmla="*/ 8708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8709 w 5236139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863999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5238895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45841"/>
              <a:gd name="connsiteX1" fmla="*/ 506948 w 5227431"/>
              <a:gd name="connsiteY1" fmla="*/ 8708 h 5745841"/>
              <a:gd name="connsiteX2" fmla="*/ 4354724 w 5227431"/>
              <a:gd name="connsiteY2" fmla="*/ 0 h 5745841"/>
              <a:gd name="connsiteX3" fmla="*/ 5227431 w 5227431"/>
              <a:gd name="connsiteY3" fmla="*/ 872707 h 5745841"/>
              <a:gd name="connsiteX4" fmla="*/ 5227431 w 5227431"/>
              <a:gd name="connsiteY4" fmla="*/ 5238895 h 5745841"/>
              <a:gd name="connsiteX5" fmla="*/ 4746609 w 5227431"/>
              <a:gd name="connsiteY5" fmla="*/ 5745841 h 5745841"/>
              <a:gd name="connsiteX6" fmla="*/ 480822 w 5227431"/>
              <a:gd name="connsiteY6" fmla="*/ 5737133 h 5745841"/>
              <a:gd name="connsiteX7" fmla="*/ 0 w 5227431"/>
              <a:gd name="connsiteY7" fmla="*/ 5212769 h 5745841"/>
              <a:gd name="connsiteX8" fmla="*/ 1 w 5227431"/>
              <a:gd name="connsiteY8" fmla="*/ 445987 h 5745841"/>
              <a:gd name="connsiteX0" fmla="*/ 1 w 5227431"/>
              <a:gd name="connsiteY0" fmla="*/ 446002 h 5745856"/>
              <a:gd name="connsiteX1" fmla="*/ 506948 w 5227431"/>
              <a:gd name="connsiteY1" fmla="*/ 8723 h 5745856"/>
              <a:gd name="connsiteX2" fmla="*/ 4354724 w 5227431"/>
              <a:gd name="connsiteY2" fmla="*/ 15 h 5745856"/>
              <a:gd name="connsiteX3" fmla="*/ 5227431 w 5227431"/>
              <a:gd name="connsiteY3" fmla="*/ 472128 h 5745856"/>
              <a:gd name="connsiteX4" fmla="*/ 5227431 w 5227431"/>
              <a:gd name="connsiteY4" fmla="*/ 5238910 h 5745856"/>
              <a:gd name="connsiteX5" fmla="*/ 4746609 w 5227431"/>
              <a:gd name="connsiteY5" fmla="*/ 5745856 h 5745856"/>
              <a:gd name="connsiteX6" fmla="*/ 480822 w 5227431"/>
              <a:gd name="connsiteY6" fmla="*/ 5737148 h 5745856"/>
              <a:gd name="connsiteX7" fmla="*/ 0 w 5227431"/>
              <a:gd name="connsiteY7" fmla="*/ 5212784 h 5745856"/>
              <a:gd name="connsiteX8" fmla="*/ 1 w 5227431"/>
              <a:gd name="connsiteY8" fmla="*/ 446002 h 5745856"/>
              <a:gd name="connsiteX0" fmla="*/ 1 w 5227431"/>
              <a:gd name="connsiteY0" fmla="*/ 438374 h 5738228"/>
              <a:gd name="connsiteX1" fmla="*/ 506948 w 5227431"/>
              <a:gd name="connsiteY1" fmla="*/ 1095 h 5738228"/>
              <a:gd name="connsiteX2" fmla="*/ 4737901 w 5227431"/>
              <a:gd name="connsiteY2" fmla="*/ 9804 h 5738228"/>
              <a:gd name="connsiteX3" fmla="*/ 5227431 w 5227431"/>
              <a:gd name="connsiteY3" fmla="*/ 464500 h 5738228"/>
              <a:gd name="connsiteX4" fmla="*/ 5227431 w 5227431"/>
              <a:gd name="connsiteY4" fmla="*/ 5231282 h 5738228"/>
              <a:gd name="connsiteX5" fmla="*/ 4746609 w 5227431"/>
              <a:gd name="connsiteY5" fmla="*/ 5738228 h 5738228"/>
              <a:gd name="connsiteX6" fmla="*/ 480822 w 5227431"/>
              <a:gd name="connsiteY6" fmla="*/ 5729520 h 5738228"/>
              <a:gd name="connsiteX7" fmla="*/ 0 w 5227431"/>
              <a:gd name="connsiteY7" fmla="*/ 5205156 h 5738228"/>
              <a:gd name="connsiteX8" fmla="*/ 1 w 5227431"/>
              <a:gd name="connsiteY8" fmla="*/ 438374 h 5738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27431" h="5738228">
                <a:moveTo>
                  <a:pt x="1" y="438374"/>
                </a:moveTo>
                <a:cubicBezTo>
                  <a:pt x="1" y="-43609"/>
                  <a:pt x="24965" y="1095"/>
                  <a:pt x="506948" y="1095"/>
                </a:cubicBezTo>
                <a:lnTo>
                  <a:pt x="4737901" y="9804"/>
                </a:lnTo>
                <a:cubicBezTo>
                  <a:pt x="5219884" y="9804"/>
                  <a:pt x="5227431" y="-17483"/>
                  <a:pt x="5227431" y="464500"/>
                </a:cubicBezTo>
                <a:lnTo>
                  <a:pt x="5227431" y="5231282"/>
                </a:lnTo>
                <a:cubicBezTo>
                  <a:pt x="5227431" y="5713265"/>
                  <a:pt x="5228592" y="5738228"/>
                  <a:pt x="4746609" y="5738228"/>
                </a:cubicBezTo>
                <a:lnTo>
                  <a:pt x="480822" y="5729520"/>
                </a:lnTo>
                <a:cubicBezTo>
                  <a:pt x="-1161" y="5729520"/>
                  <a:pt x="0" y="5687139"/>
                  <a:pt x="0" y="5205156"/>
                </a:cubicBezTo>
                <a:cubicBezTo>
                  <a:pt x="0" y="3874583"/>
                  <a:pt x="1" y="1768947"/>
                  <a:pt x="1" y="438374"/>
                </a:cubicBezTo>
                <a:close/>
              </a:path>
            </a:pathLst>
          </a:custGeom>
          <a:noFill/>
          <a:ln w="19050">
            <a:solidFill>
              <a:srgbClr val="800080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C089205-C297-353B-F743-B8E71F85ABC5}"/>
              </a:ext>
            </a:extLst>
          </p:cNvPr>
          <p:cNvSpPr/>
          <p:nvPr/>
        </p:nvSpPr>
        <p:spPr>
          <a:xfrm rot="16200000">
            <a:off x="1363201" y="530487"/>
            <a:ext cx="119047" cy="557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: Rounded Corners 376">
            <a:extLst>
              <a:ext uri="{FF2B5EF4-FFF2-40B4-BE49-F238E27FC236}">
                <a16:creationId xmlns:a16="http://schemas.microsoft.com/office/drawing/2014/main" id="{380DB5FE-1645-3854-CC44-E6624411F40E}"/>
              </a:ext>
            </a:extLst>
          </p:cNvPr>
          <p:cNvSpPr/>
          <p:nvPr/>
        </p:nvSpPr>
        <p:spPr>
          <a:xfrm>
            <a:off x="4255643" y="905327"/>
            <a:ext cx="3942867" cy="5541457"/>
          </a:xfrm>
          <a:custGeom>
            <a:avLst/>
            <a:gdLst>
              <a:gd name="connsiteX0" fmla="*/ 0 w 5236139"/>
              <a:gd name="connsiteY0" fmla="*/ 872707 h 5737133"/>
              <a:gd name="connsiteX1" fmla="*/ 872707 w 5236139"/>
              <a:gd name="connsiteY1" fmla="*/ 0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0 w 5236139"/>
              <a:gd name="connsiteY8" fmla="*/ 872707 h 5737133"/>
              <a:gd name="connsiteX0" fmla="*/ 8709 w 5236139"/>
              <a:gd name="connsiteY0" fmla="*/ 446594 h 5737740"/>
              <a:gd name="connsiteX1" fmla="*/ 872707 w 5236139"/>
              <a:gd name="connsiteY1" fmla="*/ 607 h 5737740"/>
              <a:gd name="connsiteX2" fmla="*/ 4363432 w 5236139"/>
              <a:gd name="connsiteY2" fmla="*/ 607 h 5737740"/>
              <a:gd name="connsiteX3" fmla="*/ 5236139 w 5236139"/>
              <a:gd name="connsiteY3" fmla="*/ 873314 h 5737740"/>
              <a:gd name="connsiteX4" fmla="*/ 5236139 w 5236139"/>
              <a:gd name="connsiteY4" fmla="*/ 4865033 h 5737740"/>
              <a:gd name="connsiteX5" fmla="*/ 4363432 w 5236139"/>
              <a:gd name="connsiteY5" fmla="*/ 5737740 h 5737740"/>
              <a:gd name="connsiteX6" fmla="*/ 872707 w 5236139"/>
              <a:gd name="connsiteY6" fmla="*/ 5737740 h 5737740"/>
              <a:gd name="connsiteX7" fmla="*/ 0 w 5236139"/>
              <a:gd name="connsiteY7" fmla="*/ 4865033 h 5737740"/>
              <a:gd name="connsiteX8" fmla="*/ 8709 w 5236139"/>
              <a:gd name="connsiteY8" fmla="*/ 446594 h 5737740"/>
              <a:gd name="connsiteX0" fmla="*/ 8709 w 5236139"/>
              <a:gd name="connsiteY0" fmla="*/ 445987 h 5737133"/>
              <a:gd name="connsiteX1" fmla="*/ 515656 w 5236139"/>
              <a:gd name="connsiteY1" fmla="*/ 8708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8709 w 5236139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863999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5238895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45841"/>
              <a:gd name="connsiteX1" fmla="*/ 506948 w 5227431"/>
              <a:gd name="connsiteY1" fmla="*/ 8708 h 5745841"/>
              <a:gd name="connsiteX2" fmla="*/ 4354724 w 5227431"/>
              <a:gd name="connsiteY2" fmla="*/ 0 h 5745841"/>
              <a:gd name="connsiteX3" fmla="*/ 5227431 w 5227431"/>
              <a:gd name="connsiteY3" fmla="*/ 872707 h 5745841"/>
              <a:gd name="connsiteX4" fmla="*/ 5227431 w 5227431"/>
              <a:gd name="connsiteY4" fmla="*/ 5238895 h 5745841"/>
              <a:gd name="connsiteX5" fmla="*/ 4746609 w 5227431"/>
              <a:gd name="connsiteY5" fmla="*/ 5745841 h 5745841"/>
              <a:gd name="connsiteX6" fmla="*/ 480822 w 5227431"/>
              <a:gd name="connsiteY6" fmla="*/ 5737133 h 5745841"/>
              <a:gd name="connsiteX7" fmla="*/ 0 w 5227431"/>
              <a:gd name="connsiteY7" fmla="*/ 5212769 h 5745841"/>
              <a:gd name="connsiteX8" fmla="*/ 1 w 5227431"/>
              <a:gd name="connsiteY8" fmla="*/ 445987 h 5745841"/>
              <a:gd name="connsiteX0" fmla="*/ 1 w 5227431"/>
              <a:gd name="connsiteY0" fmla="*/ 446002 h 5745856"/>
              <a:gd name="connsiteX1" fmla="*/ 506948 w 5227431"/>
              <a:gd name="connsiteY1" fmla="*/ 8723 h 5745856"/>
              <a:gd name="connsiteX2" fmla="*/ 4354724 w 5227431"/>
              <a:gd name="connsiteY2" fmla="*/ 15 h 5745856"/>
              <a:gd name="connsiteX3" fmla="*/ 5227431 w 5227431"/>
              <a:gd name="connsiteY3" fmla="*/ 472128 h 5745856"/>
              <a:gd name="connsiteX4" fmla="*/ 5227431 w 5227431"/>
              <a:gd name="connsiteY4" fmla="*/ 5238910 h 5745856"/>
              <a:gd name="connsiteX5" fmla="*/ 4746609 w 5227431"/>
              <a:gd name="connsiteY5" fmla="*/ 5745856 h 5745856"/>
              <a:gd name="connsiteX6" fmla="*/ 480822 w 5227431"/>
              <a:gd name="connsiteY6" fmla="*/ 5737148 h 5745856"/>
              <a:gd name="connsiteX7" fmla="*/ 0 w 5227431"/>
              <a:gd name="connsiteY7" fmla="*/ 5212784 h 5745856"/>
              <a:gd name="connsiteX8" fmla="*/ 1 w 5227431"/>
              <a:gd name="connsiteY8" fmla="*/ 446002 h 5745856"/>
              <a:gd name="connsiteX0" fmla="*/ 1 w 5227431"/>
              <a:gd name="connsiteY0" fmla="*/ 438374 h 5738228"/>
              <a:gd name="connsiteX1" fmla="*/ 506948 w 5227431"/>
              <a:gd name="connsiteY1" fmla="*/ 1095 h 5738228"/>
              <a:gd name="connsiteX2" fmla="*/ 4737901 w 5227431"/>
              <a:gd name="connsiteY2" fmla="*/ 9804 h 5738228"/>
              <a:gd name="connsiteX3" fmla="*/ 5227431 w 5227431"/>
              <a:gd name="connsiteY3" fmla="*/ 464500 h 5738228"/>
              <a:gd name="connsiteX4" fmla="*/ 5227431 w 5227431"/>
              <a:gd name="connsiteY4" fmla="*/ 5231282 h 5738228"/>
              <a:gd name="connsiteX5" fmla="*/ 4746609 w 5227431"/>
              <a:gd name="connsiteY5" fmla="*/ 5738228 h 5738228"/>
              <a:gd name="connsiteX6" fmla="*/ 480822 w 5227431"/>
              <a:gd name="connsiteY6" fmla="*/ 5729520 h 5738228"/>
              <a:gd name="connsiteX7" fmla="*/ 0 w 5227431"/>
              <a:gd name="connsiteY7" fmla="*/ 5205156 h 5738228"/>
              <a:gd name="connsiteX8" fmla="*/ 1 w 5227431"/>
              <a:gd name="connsiteY8" fmla="*/ 438374 h 5738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27431" h="5738228">
                <a:moveTo>
                  <a:pt x="1" y="438374"/>
                </a:moveTo>
                <a:cubicBezTo>
                  <a:pt x="1" y="-43609"/>
                  <a:pt x="24965" y="1095"/>
                  <a:pt x="506948" y="1095"/>
                </a:cubicBezTo>
                <a:lnTo>
                  <a:pt x="4737901" y="9804"/>
                </a:lnTo>
                <a:cubicBezTo>
                  <a:pt x="5219884" y="9804"/>
                  <a:pt x="5227431" y="-17483"/>
                  <a:pt x="5227431" y="464500"/>
                </a:cubicBezTo>
                <a:lnTo>
                  <a:pt x="5227431" y="5231282"/>
                </a:lnTo>
                <a:cubicBezTo>
                  <a:pt x="5227431" y="5713265"/>
                  <a:pt x="5228592" y="5738228"/>
                  <a:pt x="4746609" y="5738228"/>
                </a:cubicBezTo>
                <a:lnTo>
                  <a:pt x="480822" y="5729520"/>
                </a:lnTo>
                <a:cubicBezTo>
                  <a:pt x="-1161" y="5729520"/>
                  <a:pt x="0" y="5687139"/>
                  <a:pt x="0" y="5205156"/>
                </a:cubicBezTo>
                <a:cubicBezTo>
                  <a:pt x="0" y="3874583"/>
                  <a:pt x="1" y="1768947"/>
                  <a:pt x="1" y="438374"/>
                </a:cubicBezTo>
                <a:close/>
              </a:path>
            </a:pathLst>
          </a:custGeom>
          <a:noFill/>
          <a:ln w="19050">
            <a:solidFill>
              <a:srgbClr val="800080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8D867F2-1AD0-E0F0-FCF7-FB4040DFB327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55731" y="2736986"/>
            <a:ext cx="4721625" cy="361389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3675532-D40A-DA45-8770-D0800AD7C755}"/>
              </a:ext>
            </a:extLst>
          </p:cNvPr>
          <p:cNvSpPr txBox="1"/>
          <p:nvPr/>
        </p:nvSpPr>
        <p:spPr>
          <a:xfrm>
            <a:off x="1010382" y="1309004"/>
            <a:ext cx="2701317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Influenced by </a:t>
            </a:r>
          </a:p>
          <a:p>
            <a:r>
              <a:rPr lang="en-GB" sz="1400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1) position </a:t>
            </a:r>
          </a:p>
          <a:p>
            <a:r>
              <a:rPr lang="en-GB" sz="1400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2) configuration of unsaturation</a:t>
            </a:r>
          </a:p>
          <a:p>
            <a:r>
              <a:rPr lang="en-GB" sz="1400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3) type of unsaturation</a:t>
            </a:r>
          </a:p>
          <a:p>
            <a:r>
              <a:rPr lang="en-GB" sz="1400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4) anomeric configuration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C936E44C-1388-B2D6-AB28-C801A9BAD6E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03188" y="1612438"/>
            <a:ext cx="441485" cy="44148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64C82AE-0FCF-D5D4-5484-C07220B2EC7A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769"/>
          <a:stretch/>
        </p:blipFill>
        <p:spPr>
          <a:xfrm>
            <a:off x="-38737" y="2719491"/>
            <a:ext cx="3197948" cy="364001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57DDD9F-0F77-5E07-A332-C4CA15C2472C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25" r="12313"/>
          <a:stretch/>
        </p:blipFill>
        <p:spPr>
          <a:xfrm>
            <a:off x="3130378" y="2719491"/>
            <a:ext cx="1001882" cy="364001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14331A0-E3DC-B299-140B-C63D7D10BD6E}"/>
              </a:ext>
            </a:extLst>
          </p:cNvPr>
          <p:cNvSpPr txBox="1"/>
          <p:nvPr/>
        </p:nvSpPr>
        <p:spPr>
          <a:xfrm>
            <a:off x="4930350" y="1395561"/>
            <a:ext cx="13596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Shear-thinning</a:t>
            </a: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A97EEE2E-38C0-6772-C74E-C78BF88114E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475639" y="1332668"/>
            <a:ext cx="441485" cy="44148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59C23BB-569F-0A61-4963-D6C570E69D9C}"/>
              </a:ext>
            </a:extLst>
          </p:cNvPr>
          <p:cNvSpPr txBox="1"/>
          <p:nvPr/>
        </p:nvSpPr>
        <p:spPr>
          <a:xfrm>
            <a:off x="4940388" y="1931054"/>
            <a:ext cx="31334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broad range of zero-shear viscosity</a:t>
            </a:r>
          </a:p>
        </p:txBody>
      </p:sp>
      <p:pic>
        <p:nvPicPr>
          <p:cNvPr id="19" name="Graphic 18">
            <a:extLst>
              <a:ext uri="{FF2B5EF4-FFF2-40B4-BE49-F238E27FC236}">
                <a16:creationId xmlns:a16="http://schemas.microsoft.com/office/drawing/2014/main" id="{F3B69130-28FF-7C7E-967D-0C7929D45D2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485677" y="1868161"/>
            <a:ext cx="441485" cy="441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8086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E48E6B1-67E5-4350-802B-35B2452FAE76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0" y="2749"/>
            <a:ext cx="1218607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FF5AAF2-B65A-4327-A2C8-DCF87D0960F7}"/>
              </a:ext>
            </a:extLst>
          </p:cNvPr>
          <p:cNvSpPr txBox="1"/>
          <p:nvPr/>
        </p:nvSpPr>
        <p:spPr>
          <a:xfrm>
            <a:off x="292692" y="175148"/>
            <a:ext cx="9346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880088"/>
                </a:solidFill>
              </a:rPr>
              <a:t>Oscillatory Rheology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D427A60-4A14-4F34-8FA4-EF549FCB7D7A}"/>
              </a:ext>
            </a:extLst>
          </p:cNvPr>
          <p:cNvCxnSpPr>
            <a:cxnSpLocks/>
          </p:cNvCxnSpPr>
          <p:nvPr/>
        </p:nvCxnSpPr>
        <p:spPr>
          <a:xfrm>
            <a:off x="151282" y="607336"/>
            <a:ext cx="11817543" cy="26783"/>
          </a:xfrm>
          <a:prstGeom prst="line">
            <a:avLst/>
          </a:prstGeom>
          <a:ln w="28575">
            <a:solidFill>
              <a:srgbClr val="8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: Rounded Corners 376">
            <a:extLst>
              <a:ext uri="{FF2B5EF4-FFF2-40B4-BE49-F238E27FC236}">
                <a16:creationId xmlns:a16="http://schemas.microsoft.com/office/drawing/2014/main" id="{DD61D664-584F-4FE0-B3C5-92E39FDEA467}"/>
              </a:ext>
            </a:extLst>
          </p:cNvPr>
          <p:cNvSpPr/>
          <p:nvPr/>
        </p:nvSpPr>
        <p:spPr>
          <a:xfrm>
            <a:off x="151281" y="811961"/>
            <a:ext cx="5839943" cy="5870891"/>
          </a:xfrm>
          <a:custGeom>
            <a:avLst/>
            <a:gdLst>
              <a:gd name="connsiteX0" fmla="*/ 0 w 5236139"/>
              <a:gd name="connsiteY0" fmla="*/ 872707 h 5737133"/>
              <a:gd name="connsiteX1" fmla="*/ 872707 w 5236139"/>
              <a:gd name="connsiteY1" fmla="*/ 0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0 w 5236139"/>
              <a:gd name="connsiteY8" fmla="*/ 872707 h 5737133"/>
              <a:gd name="connsiteX0" fmla="*/ 8709 w 5236139"/>
              <a:gd name="connsiteY0" fmla="*/ 446594 h 5737740"/>
              <a:gd name="connsiteX1" fmla="*/ 872707 w 5236139"/>
              <a:gd name="connsiteY1" fmla="*/ 607 h 5737740"/>
              <a:gd name="connsiteX2" fmla="*/ 4363432 w 5236139"/>
              <a:gd name="connsiteY2" fmla="*/ 607 h 5737740"/>
              <a:gd name="connsiteX3" fmla="*/ 5236139 w 5236139"/>
              <a:gd name="connsiteY3" fmla="*/ 873314 h 5737740"/>
              <a:gd name="connsiteX4" fmla="*/ 5236139 w 5236139"/>
              <a:gd name="connsiteY4" fmla="*/ 4865033 h 5737740"/>
              <a:gd name="connsiteX5" fmla="*/ 4363432 w 5236139"/>
              <a:gd name="connsiteY5" fmla="*/ 5737740 h 5737740"/>
              <a:gd name="connsiteX6" fmla="*/ 872707 w 5236139"/>
              <a:gd name="connsiteY6" fmla="*/ 5737740 h 5737740"/>
              <a:gd name="connsiteX7" fmla="*/ 0 w 5236139"/>
              <a:gd name="connsiteY7" fmla="*/ 4865033 h 5737740"/>
              <a:gd name="connsiteX8" fmla="*/ 8709 w 5236139"/>
              <a:gd name="connsiteY8" fmla="*/ 446594 h 5737740"/>
              <a:gd name="connsiteX0" fmla="*/ 8709 w 5236139"/>
              <a:gd name="connsiteY0" fmla="*/ 445987 h 5737133"/>
              <a:gd name="connsiteX1" fmla="*/ 515656 w 5236139"/>
              <a:gd name="connsiteY1" fmla="*/ 8708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8709 w 5236139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863999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5238895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45841"/>
              <a:gd name="connsiteX1" fmla="*/ 506948 w 5227431"/>
              <a:gd name="connsiteY1" fmla="*/ 8708 h 5745841"/>
              <a:gd name="connsiteX2" fmla="*/ 4354724 w 5227431"/>
              <a:gd name="connsiteY2" fmla="*/ 0 h 5745841"/>
              <a:gd name="connsiteX3" fmla="*/ 5227431 w 5227431"/>
              <a:gd name="connsiteY3" fmla="*/ 872707 h 5745841"/>
              <a:gd name="connsiteX4" fmla="*/ 5227431 w 5227431"/>
              <a:gd name="connsiteY4" fmla="*/ 5238895 h 5745841"/>
              <a:gd name="connsiteX5" fmla="*/ 4746609 w 5227431"/>
              <a:gd name="connsiteY5" fmla="*/ 5745841 h 5745841"/>
              <a:gd name="connsiteX6" fmla="*/ 480822 w 5227431"/>
              <a:gd name="connsiteY6" fmla="*/ 5737133 h 5745841"/>
              <a:gd name="connsiteX7" fmla="*/ 0 w 5227431"/>
              <a:gd name="connsiteY7" fmla="*/ 5212769 h 5745841"/>
              <a:gd name="connsiteX8" fmla="*/ 1 w 5227431"/>
              <a:gd name="connsiteY8" fmla="*/ 445987 h 5745841"/>
              <a:gd name="connsiteX0" fmla="*/ 1 w 5227431"/>
              <a:gd name="connsiteY0" fmla="*/ 446002 h 5745856"/>
              <a:gd name="connsiteX1" fmla="*/ 506948 w 5227431"/>
              <a:gd name="connsiteY1" fmla="*/ 8723 h 5745856"/>
              <a:gd name="connsiteX2" fmla="*/ 4354724 w 5227431"/>
              <a:gd name="connsiteY2" fmla="*/ 15 h 5745856"/>
              <a:gd name="connsiteX3" fmla="*/ 5227431 w 5227431"/>
              <a:gd name="connsiteY3" fmla="*/ 472128 h 5745856"/>
              <a:gd name="connsiteX4" fmla="*/ 5227431 w 5227431"/>
              <a:gd name="connsiteY4" fmla="*/ 5238910 h 5745856"/>
              <a:gd name="connsiteX5" fmla="*/ 4746609 w 5227431"/>
              <a:gd name="connsiteY5" fmla="*/ 5745856 h 5745856"/>
              <a:gd name="connsiteX6" fmla="*/ 480822 w 5227431"/>
              <a:gd name="connsiteY6" fmla="*/ 5737148 h 5745856"/>
              <a:gd name="connsiteX7" fmla="*/ 0 w 5227431"/>
              <a:gd name="connsiteY7" fmla="*/ 5212784 h 5745856"/>
              <a:gd name="connsiteX8" fmla="*/ 1 w 5227431"/>
              <a:gd name="connsiteY8" fmla="*/ 446002 h 5745856"/>
              <a:gd name="connsiteX0" fmla="*/ 1 w 5227431"/>
              <a:gd name="connsiteY0" fmla="*/ 438374 h 5738228"/>
              <a:gd name="connsiteX1" fmla="*/ 506948 w 5227431"/>
              <a:gd name="connsiteY1" fmla="*/ 1095 h 5738228"/>
              <a:gd name="connsiteX2" fmla="*/ 4737901 w 5227431"/>
              <a:gd name="connsiteY2" fmla="*/ 9804 h 5738228"/>
              <a:gd name="connsiteX3" fmla="*/ 5227431 w 5227431"/>
              <a:gd name="connsiteY3" fmla="*/ 464500 h 5738228"/>
              <a:gd name="connsiteX4" fmla="*/ 5227431 w 5227431"/>
              <a:gd name="connsiteY4" fmla="*/ 5231282 h 5738228"/>
              <a:gd name="connsiteX5" fmla="*/ 4746609 w 5227431"/>
              <a:gd name="connsiteY5" fmla="*/ 5738228 h 5738228"/>
              <a:gd name="connsiteX6" fmla="*/ 480822 w 5227431"/>
              <a:gd name="connsiteY6" fmla="*/ 5729520 h 5738228"/>
              <a:gd name="connsiteX7" fmla="*/ 0 w 5227431"/>
              <a:gd name="connsiteY7" fmla="*/ 5205156 h 5738228"/>
              <a:gd name="connsiteX8" fmla="*/ 1 w 5227431"/>
              <a:gd name="connsiteY8" fmla="*/ 438374 h 5738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27431" h="5738228">
                <a:moveTo>
                  <a:pt x="1" y="438374"/>
                </a:moveTo>
                <a:cubicBezTo>
                  <a:pt x="1" y="-43609"/>
                  <a:pt x="24965" y="1095"/>
                  <a:pt x="506948" y="1095"/>
                </a:cubicBezTo>
                <a:lnTo>
                  <a:pt x="4737901" y="9804"/>
                </a:lnTo>
                <a:cubicBezTo>
                  <a:pt x="5219884" y="9804"/>
                  <a:pt x="5227431" y="-17483"/>
                  <a:pt x="5227431" y="464500"/>
                </a:cubicBezTo>
                <a:lnTo>
                  <a:pt x="5227431" y="5231282"/>
                </a:lnTo>
                <a:cubicBezTo>
                  <a:pt x="5227431" y="5713265"/>
                  <a:pt x="5228592" y="5738228"/>
                  <a:pt x="4746609" y="5738228"/>
                </a:cubicBezTo>
                <a:lnTo>
                  <a:pt x="480822" y="5729520"/>
                </a:lnTo>
                <a:cubicBezTo>
                  <a:pt x="-1161" y="5729520"/>
                  <a:pt x="0" y="5687139"/>
                  <a:pt x="0" y="5205156"/>
                </a:cubicBezTo>
                <a:cubicBezTo>
                  <a:pt x="0" y="3874583"/>
                  <a:pt x="1" y="1768947"/>
                  <a:pt x="1" y="438374"/>
                </a:cubicBezTo>
                <a:close/>
              </a:path>
            </a:pathLst>
          </a:custGeom>
          <a:noFill/>
          <a:ln w="19050">
            <a:solidFill>
              <a:srgbClr val="800080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: Rounded Corners 376">
            <a:extLst>
              <a:ext uri="{FF2B5EF4-FFF2-40B4-BE49-F238E27FC236}">
                <a16:creationId xmlns:a16="http://schemas.microsoft.com/office/drawing/2014/main" id="{77958061-16B6-4E63-9C10-45609997236F}"/>
              </a:ext>
            </a:extLst>
          </p:cNvPr>
          <p:cNvSpPr/>
          <p:nvPr/>
        </p:nvSpPr>
        <p:spPr>
          <a:xfrm>
            <a:off x="6200778" y="835638"/>
            <a:ext cx="5768047" cy="5847213"/>
          </a:xfrm>
          <a:custGeom>
            <a:avLst/>
            <a:gdLst>
              <a:gd name="connsiteX0" fmla="*/ 0 w 5236139"/>
              <a:gd name="connsiteY0" fmla="*/ 872707 h 5737133"/>
              <a:gd name="connsiteX1" fmla="*/ 872707 w 5236139"/>
              <a:gd name="connsiteY1" fmla="*/ 0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0 w 5236139"/>
              <a:gd name="connsiteY8" fmla="*/ 872707 h 5737133"/>
              <a:gd name="connsiteX0" fmla="*/ 8709 w 5236139"/>
              <a:gd name="connsiteY0" fmla="*/ 446594 h 5737740"/>
              <a:gd name="connsiteX1" fmla="*/ 872707 w 5236139"/>
              <a:gd name="connsiteY1" fmla="*/ 607 h 5737740"/>
              <a:gd name="connsiteX2" fmla="*/ 4363432 w 5236139"/>
              <a:gd name="connsiteY2" fmla="*/ 607 h 5737740"/>
              <a:gd name="connsiteX3" fmla="*/ 5236139 w 5236139"/>
              <a:gd name="connsiteY3" fmla="*/ 873314 h 5737740"/>
              <a:gd name="connsiteX4" fmla="*/ 5236139 w 5236139"/>
              <a:gd name="connsiteY4" fmla="*/ 4865033 h 5737740"/>
              <a:gd name="connsiteX5" fmla="*/ 4363432 w 5236139"/>
              <a:gd name="connsiteY5" fmla="*/ 5737740 h 5737740"/>
              <a:gd name="connsiteX6" fmla="*/ 872707 w 5236139"/>
              <a:gd name="connsiteY6" fmla="*/ 5737740 h 5737740"/>
              <a:gd name="connsiteX7" fmla="*/ 0 w 5236139"/>
              <a:gd name="connsiteY7" fmla="*/ 4865033 h 5737740"/>
              <a:gd name="connsiteX8" fmla="*/ 8709 w 5236139"/>
              <a:gd name="connsiteY8" fmla="*/ 446594 h 5737740"/>
              <a:gd name="connsiteX0" fmla="*/ 8709 w 5236139"/>
              <a:gd name="connsiteY0" fmla="*/ 445987 h 5737133"/>
              <a:gd name="connsiteX1" fmla="*/ 515656 w 5236139"/>
              <a:gd name="connsiteY1" fmla="*/ 8708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8709 w 5236139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863999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5238895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45841"/>
              <a:gd name="connsiteX1" fmla="*/ 506948 w 5227431"/>
              <a:gd name="connsiteY1" fmla="*/ 8708 h 5745841"/>
              <a:gd name="connsiteX2" fmla="*/ 4354724 w 5227431"/>
              <a:gd name="connsiteY2" fmla="*/ 0 h 5745841"/>
              <a:gd name="connsiteX3" fmla="*/ 5227431 w 5227431"/>
              <a:gd name="connsiteY3" fmla="*/ 872707 h 5745841"/>
              <a:gd name="connsiteX4" fmla="*/ 5227431 w 5227431"/>
              <a:gd name="connsiteY4" fmla="*/ 5238895 h 5745841"/>
              <a:gd name="connsiteX5" fmla="*/ 4746609 w 5227431"/>
              <a:gd name="connsiteY5" fmla="*/ 5745841 h 5745841"/>
              <a:gd name="connsiteX6" fmla="*/ 480822 w 5227431"/>
              <a:gd name="connsiteY6" fmla="*/ 5737133 h 5745841"/>
              <a:gd name="connsiteX7" fmla="*/ 0 w 5227431"/>
              <a:gd name="connsiteY7" fmla="*/ 5212769 h 5745841"/>
              <a:gd name="connsiteX8" fmla="*/ 1 w 5227431"/>
              <a:gd name="connsiteY8" fmla="*/ 445987 h 5745841"/>
              <a:gd name="connsiteX0" fmla="*/ 1 w 5227431"/>
              <a:gd name="connsiteY0" fmla="*/ 446002 h 5745856"/>
              <a:gd name="connsiteX1" fmla="*/ 506948 w 5227431"/>
              <a:gd name="connsiteY1" fmla="*/ 8723 h 5745856"/>
              <a:gd name="connsiteX2" fmla="*/ 4354724 w 5227431"/>
              <a:gd name="connsiteY2" fmla="*/ 15 h 5745856"/>
              <a:gd name="connsiteX3" fmla="*/ 5227431 w 5227431"/>
              <a:gd name="connsiteY3" fmla="*/ 472128 h 5745856"/>
              <a:gd name="connsiteX4" fmla="*/ 5227431 w 5227431"/>
              <a:gd name="connsiteY4" fmla="*/ 5238910 h 5745856"/>
              <a:gd name="connsiteX5" fmla="*/ 4746609 w 5227431"/>
              <a:gd name="connsiteY5" fmla="*/ 5745856 h 5745856"/>
              <a:gd name="connsiteX6" fmla="*/ 480822 w 5227431"/>
              <a:gd name="connsiteY6" fmla="*/ 5737148 h 5745856"/>
              <a:gd name="connsiteX7" fmla="*/ 0 w 5227431"/>
              <a:gd name="connsiteY7" fmla="*/ 5212784 h 5745856"/>
              <a:gd name="connsiteX8" fmla="*/ 1 w 5227431"/>
              <a:gd name="connsiteY8" fmla="*/ 446002 h 5745856"/>
              <a:gd name="connsiteX0" fmla="*/ 1 w 5227431"/>
              <a:gd name="connsiteY0" fmla="*/ 438374 h 5738228"/>
              <a:gd name="connsiteX1" fmla="*/ 506948 w 5227431"/>
              <a:gd name="connsiteY1" fmla="*/ 1095 h 5738228"/>
              <a:gd name="connsiteX2" fmla="*/ 4737901 w 5227431"/>
              <a:gd name="connsiteY2" fmla="*/ 9804 h 5738228"/>
              <a:gd name="connsiteX3" fmla="*/ 5227431 w 5227431"/>
              <a:gd name="connsiteY3" fmla="*/ 464500 h 5738228"/>
              <a:gd name="connsiteX4" fmla="*/ 5227431 w 5227431"/>
              <a:gd name="connsiteY4" fmla="*/ 5231282 h 5738228"/>
              <a:gd name="connsiteX5" fmla="*/ 4746609 w 5227431"/>
              <a:gd name="connsiteY5" fmla="*/ 5738228 h 5738228"/>
              <a:gd name="connsiteX6" fmla="*/ 480822 w 5227431"/>
              <a:gd name="connsiteY6" fmla="*/ 5729520 h 5738228"/>
              <a:gd name="connsiteX7" fmla="*/ 0 w 5227431"/>
              <a:gd name="connsiteY7" fmla="*/ 5205156 h 5738228"/>
              <a:gd name="connsiteX8" fmla="*/ 1 w 5227431"/>
              <a:gd name="connsiteY8" fmla="*/ 438374 h 5738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27431" h="5738228">
                <a:moveTo>
                  <a:pt x="1" y="438374"/>
                </a:moveTo>
                <a:cubicBezTo>
                  <a:pt x="1" y="-43609"/>
                  <a:pt x="24965" y="1095"/>
                  <a:pt x="506948" y="1095"/>
                </a:cubicBezTo>
                <a:lnTo>
                  <a:pt x="4737901" y="9804"/>
                </a:lnTo>
                <a:cubicBezTo>
                  <a:pt x="5219884" y="9804"/>
                  <a:pt x="5227431" y="-17483"/>
                  <a:pt x="5227431" y="464500"/>
                </a:cubicBezTo>
                <a:lnTo>
                  <a:pt x="5227431" y="5231282"/>
                </a:lnTo>
                <a:cubicBezTo>
                  <a:pt x="5227431" y="5713265"/>
                  <a:pt x="5228592" y="5738228"/>
                  <a:pt x="4746609" y="5738228"/>
                </a:cubicBezTo>
                <a:lnTo>
                  <a:pt x="480822" y="5729520"/>
                </a:lnTo>
                <a:cubicBezTo>
                  <a:pt x="-1161" y="5729520"/>
                  <a:pt x="0" y="5687139"/>
                  <a:pt x="0" y="5205156"/>
                </a:cubicBezTo>
                <a:cubicBezTo>
                  <a:pt x="0" y="3874583"/>
                  <a:pt x="1" y="1768947"/>
                  <a:pt x="1" y="438374"/>
                </a:cubicBezTo>
                <a:close/>
              </a:path>
            </a:pathLst>
          </a:custGeom>
          <a:noFill/>
          <a:ln w="19050">
            <a:solidFill>
              <a:srgbClr val="800080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9E9F39D-A668-4F42-A69C-550247FA3C80}"/>
              </a:ext>
            </a:extLst>
          </p:cNvPr>
          <p:cNvSpPr txBox="1"/>
          <p:nvPr/>
        </p:nvSpPr>
        <p:spPr>
          <a:xfrm>
            <a:off x="6695307" y="930600"/>
            <a:ext cx="53564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Viscoelastic properties</a:t>
            </a:r>
          </a:p>
          <a:p>
            <a:r>
              <a:rPr lang="en-GB" sz="1200" b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Materials exhibit both </a:t>
            </a:r>
            <a:r>
              <a:rPr lang="en-GB" sz="1200" b="1" i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viscous</a:t>
            </a:r>
            <a:r>
              <a:rPr lang="en-GB" sz="1200" b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and </a:t>
            </a:r>
            <a:r>
              <a:rPr lang="en-GB" sz="1200" b="1" i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elastic</a:t>
            </a:r>
            <a:r>
              <a:rPr lang="en-GB" sz="1200" b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properties upon deformation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BB2E35C-B36A-4564-9EAC-246F29D013FE}"/>
              </a:ext>
            </a:extLst>
          </p:cNvPr>
          <p:cNvSpPr txBox="1"/>
          <p:nvPr/>
        </p:nvSpPr>
        <p:spPr>
          <a:xfrm>
            <a:off x="7610179" y="1881653"/>
            <a:ext cx="3870162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GB" sz="1400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G’ (</a:t>
            </a:r>
            <a:r>
              <a:rPr lang="en-GB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●</a:t>
            </a:r>
            <a:r>
              <a:rPr lang="en-GB" sz="1400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) = storage module; G” (</a:t>
            </a:r>
            <a:r>
              <a:rPr lang="en-GB" sz="1100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○</a:t>
            </a:r>
            <a:r>
              <a:rPr lang="en-GB" sz="1400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) = loss module</a:t>
            </a:r>
          </a:p>
          <a:p>
            <a:pPr algn="just"/>
            <a:r>
              <a:rPr lang="en-GB" sz="1400" b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solid-like</a:t>
            </a:r>
            <a:r>
              <a:rPr lang="en-GB" sz="1400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at high oscillation frequency</a:t>
            </a:r>
          </a:p>
          <a:p>
            <a:pPr algn="just"/>
            <a:r>
              <a:rPr lang="en-GB" sz="1400" b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liquid-like</a:t>
            </a:r>
            <a:r>
              <a:rPr lang="sv-SE" sz="1400" dirty="0">
                <a:solidFill>
                  <a:srgbClr val="880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400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at low oscillation frequency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44F5AF70-4084-4FD6-99F0-5BDB72FFB367}"/>
              </a:ext>
            </a:extLst>
          </p:cNvPr>
          <p:cNvGrpSpPr/>
          <p:nvPr/>
        </p:nvGrpSpPr>
        <p:grpSpPr>
          <a:xfrm>
            <a:off x="6277098" y="1899765"/>
            <a:ext cx="1831251" cy="799644"/>
            <a:chOff x="2189449" y="4259626"/>
            <a:chExt cx="2321015" cy="983273"/>
          </a:xfrm>
        </p:grpSpPr>
        <p:sp>
          <p:nvSpPr>
            <p:cNvPr id="43" name="橢圓 18">
              <a:extLst>
                <a:ext uri="{FF2B5EF4-FFF2-40B4-BE49-F238E27FC236}">
                  <a16:creationId xmlns:a16="http://schemas.microsoft.com/office/drawing/2014/main" id="{4C563A8C-8E0D-4589-A9DD-ABA171B9A4C7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rgbClr val="8800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noFill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5EC8D163-BE0A-4A90-A067-2192149E9BB6}"/>
                </a:ext>
              </a:extLst>
            </p:cNvPr>
            <p:cNvSpPr txBox="1"/>
            <p:nvPr/>
          </p:nvSpPr>
          <p:spPr>
            <a:xfrm>
              <a:off x="3054276" y="4290163"/>
              <a:ext cx="639187" cy="491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b="1" dirty="0">
                  <a:solidFill>
                    <a:schemeClr val="bg1"/>
                  </a:solidFill>
                  <a:cs typeface="Arial" panose="020B0604020202020204" pitchFamily="34" charset="0"/>
                </a:rPr>
                <a:t>01</a:t>
              </a:r>
              <a:endParaRPr lang="en-GB" sz="20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A5A5E02E-0087-40FC-AFA7-9D11AC179F68}"/>
                </a:ext>
              </a:extLst>
            </p:cNvPr>
            <p:cNvSpPr txBox="1"/>
            <p:nvPr/>
          </p:nvSpPr>
          <p:spPr>
            <a:xfrm>
              <a:off x="2189449" y="4643525"/>
              <a:ext cx="2321015" cy="340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0"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Properties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69F326B-A161-48B7-9F2D-EF1C2BF50465}"/>
              </a:ext>
            </a:extLst>
          </p:cNvPr>
          <p:cNvGrpSpPr/>
          <p:nvPr/>
        </p:nvGrpSpPr>
        <p:grpSpPr>
          <a:xfrm>
            <a:off x="6284205" y="3093676"/>
            <a:ext cx="1831251" cy="799644"/>
            <a:chOff x="2189449" y="4259626"/>
            <a:chExt cx="2321015" cy="983273"/>
          </a:xfrm>
        </p:grpSpPr>
        <p:sp>
          <p:nvSpPr>
            <p:cNvPr id="47" name="橢圓 18">
              <a:extLst>
                <a:ext uri="{FF2B5EF4-FFF2-40B4-BE49-F238E27FC236}">
                  <a16:creationId xmlns:a16="http://schemas.microsoft.com/office/drawing/2014/main" id="{E114CDB3-03CF-453F-865F-C9D483C67FA3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noFill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3E539834-29F1-41D7-8AFF-EFF587F9F7E5}"/>
                </a:ext>
              </a:extLst>
            </p:cNvPr>
            <p:cNvSpPr txBox="1"/>
            <p:nvPr/>
          </p:nvSpPr>
          <p:spPr>
            <a:xfrm>
              <a:off x="3054276" y="4290163"/>
              <a:ext cx="639187" cy="491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b="1" dirty="0">
                  <a:solidFill>
                    <a:schemeClr val="bg1"/>
                  </a:solidFill>
                  <a:cs typeface="Arial" panose="020B0604020202020204" pitchFamily="34" charset="0"/>
                </a:rPr>
                <a:t>02</a:t>
              </a:r>
              <a:endParaRPr lang="en-GB" sz="20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A6F16FB5-7F47-4843-800E-A90D30EFAB56}"/>
                </a:ext>
              </a:extLst>
            </p:cNvPr>
            <p:cNvSpPr txBox="1"/>
            <p:nvPr/>
          </p:nvSpPr>
          <p:spPr>
            <a:xfrm>
              <a:off x="2189449" y="4643525"/>
              <a:ext cx="2321015" cy="340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0" lang="en-US" altLang="zh-TW" sz="1200" b="1" dirty="0" err="1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Regiochem</a:t>
              </a:r>
              <a:r>
                <a:rPr kumimoji="0"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.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C4F6DB86-575A-4D4D-B9AA-847D9B484837}"/>
              </a:ext>
            </a:extLst>
          </p:cNvPr>
          <p:cNvGrpSpPr/>
          <p:nvPr/>
        </p:nvGrpSpPr>
        <p:grpSpPr>
          <a:xfrm>
            <a:off x="6293727" y="4300475"/>
            <a:ext cx="1831251" cy="799644"/>
            <a:chOff x="2189449" y="4259626"/>
            <a:chExt cx="2321015" cy="983273"/>
          </a:xfrm>
        </p:grpSpPr>
        <p:sp>
          <p:nvSpPr>
            <p:cNvPr id="51" name="橢圓 18">
              <a:extLst>
                <a:ext uri="{FF2B5EF4-FFF2-40B4-BE49-F238E27FC236}">
                  <a16:creationId xmlns:a16="http://schemas.microsoft.com/office/drawing/2014/main" id="{4E93D060-FA14-455B-A625-AEF34F947CE2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noFill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62C2304-E8AD-4FD4-AA08-4484EE7AE203}"/>
                </a:ext>
              </a:extLst>
            </p:cNvPr>
            <p:cNvSpPr txBox="1"/>
            <p:nvPr/>
          </p:nvSpPr>
          <p:spPr>
            <a:xfrm>
              <a:off x="3054276" y="4290163"/>
              <a:ext cx="639187" cy="491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b="1" dirty="0">
                  <a:solidFill>
                    <a:schemeClr val="bg1"/>
                  </a:solidFill>
                  <a:cs typeface="Arial" panose="020B0604020202020204" pitchFamily="34" charset="0"/>
                </a:rPr>
                <a:t>03</a:t>
              </a:r>
              <a:endParaRPr lang="en-GB" sz="20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04310695-2D2F-40D3-A2DC-E22DE0E5FB17}"/>
                </a:ext>
              </a:extLst>
            </p:cNvPr>
            <p:cNvSpPr txBox="1"/>
            <p:nvPr/>
          </p:nvSpPr>
          <p:spPr>
            <a:xfrm>
              <a:off x="2189449" y="4643525"/>
              <a:ext cx="2321015" cy="340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200" b="1" dirty="0" err="1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Stereochem</a:t>
              </a:r>
              <a:r>
                <a:rPr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.</a:t>
              </a:r>
              <a:endParaRPr kumimoji="0" lang="en-US" altLang="zh-TW" sz="1200" b="1" dirty="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endParaRP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CA8F86D4-A80E-40E1-8D12-0922E6F769EA}"/>
              </a:ext>
            </a:extLst>
          </p:cNvPr>
          <p:cNvGrpSpPr/>
          <p:nvPr/>
        </p:nvGrpSpPr>
        <p:grpSpPr>
          <a:xfrm>
            <a:off x="6286620" y="5375585"/>
            <a:ext cx="1831251" cy="799644"/>
            <a:chOff x="2189449" y="4259626"/>
            <a:chExt cx="2321015" cy="983273"/>
          </a:xfrm>
        </p:grpSpPr>
        <p:sp>
          <p:nvSpPr>
            <p:cNvPr id="56" name="橢圓 18">
              <a:extLst>
                <a:ext uri="{FF2B5EF4-FFF2-40B4-BE49-F238E27FC236}">
                  <a16:creationId xmlns:a16="http://schemas.microsoft.com/office/drawing/2014/main" id="{FB51CA02-0086-4E17-A352-AE0FCB14B058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noFill/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5BB47251-7680-4C5F-8FA1-234E2A7C0001}"/>
                </a:ext>
              </a:extLst>
            </p:cNvPr>
            <p:cNvSpPr txBox="1"/>
            <p:nvPr/>
          </p:nvSpPr>
          <p:spPr>
            <a:xfrm>
              <a:off x="3054276" y="4290163"/>
              <a:ext cx="639187" cy="491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b="1" dirty="0">
                  <a:solidFill>
                    <a:schemeClr val="bg1"/>
                  </a:solidFill>
                  <a:cs typeface="Arial" panose="020B0604020202020204" pitchFamily="34" charset="0"/>
                </a:rPr>
                <a:t>04</a:t>
              </a:r>
              <a:endParaRPr lang="en-GB" sz="20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CB9CAF09-426B-447E-B2D2-CF35F7EE1DE2}"/>
                </a:ext>
              </a:extLst>
            </p:cNvPr>
            <p:cNvSpPr txBox="1"/>
            <p:nvPr/>
          </p:nvSpPr>
          <p:spPr>
            <a:xfrm>
              <a:off x="2189449" y="4643525"/>
              <a:ext cx="2321015" cy="340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alkyne</a:t>
              </a:r>
              <a:endParaRPr kumimoji="0" lang="en-US" altLang="zh-TW" sz="1200" b="1" dirty="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endParaRPr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D99E52D-5FCC-41FA-8283-B743FD9CD2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76D4D-523E-4AFC-A925-8C6F88F7FB8D}" type="slidenum">
              <a:rPr lang="en-GB" smtClean="0"/>
              <a:t>14</a:t>
            </a:fld>
            <a:endParaRPr lang="en-GB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5502F893-4BD7-C52E-8945-354140A9C801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24" y="2107441"/>
            <a:ext cx="6126055" cy="4687880"/>
          </a:xfrm>
          <a:prstGeom prst="rect">
            <a:avLst/>
          </a:prstGeom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7EFC7275-1805-5FD9-C995-F01B9065F56E}"/>
              </a:ext>
            </a:extLst>
          </p:cNvPr>
          <p:cNvGrpSpPr/>
          <p:nvPr/>
        </p:nvGrpSpPr>
        <p:grpSpPr>
          <a:xfrm>
            <a:off x="4455369" y="2518954"/>
            <a:ext cx="1831251" cy="799644"/>
            <a:chOff x="2189449" y="4259626"/>
            <a:chExt cx="2321015" cy="983273"/>
          </a:xfrm>
        </p:grpSpPr>
        <p:sp>
          <p:nvSpPr>
            <p:cNvPr id="35" name="橢圓 18">
              <a:extLst>
                <a:ext uri="{FF2B5EF4-FFF2-40B4-BE49-F238E27FC236}">
                  <a16:creationId xmlns:a16="http://schemas.microsoft.com/office/drawing/2014/main" id="{916F7ED8-6B35-A0AD-49E7-75E237A41DF5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rgbClr val="8800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noFill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67D09E28-F693-4F93-7091-CA7994393596}"/>
                </a:ext>
              </a:extLst>
            </p:cNvPr>
            <p:cNvSpPr txBox="1"/>
            <p:nvPr/>
          </p:nvSpPr>
          <p:spPr>
            <a:xfrm>
              <a:off x="3054276" y="4290163"/>
              <a:ext cx="639187" cy="491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20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G’</a:t>
              </a:r>
              <a:endParaRPr kumimoji="0" lang="en-US" altLang="zh-TW" sz="2000" b="1" dirty="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740F79F8-1C75-595C-F38A-2B8E612263DD}"/>
                </a:ext>
              </a:extLst>
            </p:cNvPr>
            <p:cNvSpPr txBox="1"/>
            <p:nvPr/>
          </p:nvSpPr>
          <p:spPr>
            <a:xfrm>
              <a:off x="2189449" y="4643525"/>
              <a:ext cx="2321015" cy="340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0"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Elastic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93BBEC50-B4C5-3DD1-5E78-FE592D42D9FE}"/>
              </a:ext>
            </a:extLst>
          </p:cNvPr>
          <p:cNvGrpSpPr/>
          <p:nvPr/>
        </p:nvGrpSpPr>
        <p:grpSpPr>
          <a:xfrm>
            <a:off x="4448799" y="3493498"/>
            <a:ext cx="1831251" cy="958535"/>
            <a:chOff x="2189449" y="4259626"/>
            <a:chExt cx="2321015" cy="1178652"/>
          </a:xfrm>
        </p:grpSpPr>
        <p:sp>
          <p:nvSpPr>
            <p:cNvPr id="60" name="橢圓 18">
              <a:extLst>
                <a:ext uri="{FF2B5EF4-FFF2-40B4-BE49-F238E27FC236}">
                  <a16:creationId xmlns:a16="http://schemas.microsoft.com/office/drawing/2014/main" id="{C1CFA158-D475-31FC-C564-AB878A3A88FD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rgbClr val="8800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noFill/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C02996BE-3A07-B70E-8B26-2265CCFDD79B}"/>
                </a:ext>
              </a:extLst>
            </p:cNvPr>
            <p:cNvSpPr txBox="1"/>
            <p:nvPr/>
          </p:nvSpPr>
          <p:spPr>
            <a:xfrm>
              <a:off x="3119265" y="4290163"/>
              <a:ext cx="639187" cy="491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b="1" dirty="0">
                  <a:solidFill>
                    <a:schemeClr val="bg1"/>
                  </a:solidFill>
                  <a:cs typeface="Arial" panose="020B0604020202020204" pitchFamily="34" charset="0"/>
                </a:rPr>
                <a:t>G”</a:t>
              </a:r>
              <a:endParaRPr lang="en-GB" sz="20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1B00BF10-FA9A-BB0C-C6F7-DCF886F5B60D}"/>
                </a:ext>
              </a:extLst>
            </p:cNvPr>
            <p:cNvSpPr txBox="1"/>
            <p:nvPr/>
          </p:nvSpPr>
          <p:spPr>
            <a:xfrm>
              <a:off x="2189449" y="4643525"/>
              <a:ext cx="2321015" cy="7947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0"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Viscous</a:t>
              </a:r>
            </a:p>
            <a:p>
              <a:pPr algn="ctr"/>
              <a:endParaRPr kumimoji="0" lang="en-US" altLang="zh-TW" sz="1200" b="1" dirty="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endParaRPr>
            </a:p>
            <a:p>
              <a:pPr algn="ctr"/>
              <a:endParaRPr kumimoji="0" lang="en-US" altLang="zh-TW" sz="1200" b="1" dirty="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endParaRPr>
            </a:p>
          </p:txBody>
        </p:sp>
      </p:grp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742F3761-0E50-AECD-FB24-9B23047FD877}"/>
              </a:ext>
            </a:extLst>
          </p:cNvPr>
          <p:cNvCxnSpPr>
            <a:cxnSpLocks/>
          </p:cNvCxnSpPr>
          <p:nvPr/>
        </p:nvCxnSpPr>
        <p:spPr>
          <a:xfrm>
            <a:off x="1658183" y="2020027"/>
            <a:ext cx="0" cy="1270241"/>
          </a:xfrm>
          <a:prstGeom prst="line">
            <a:avLst/>
          </a:prstGeom>
          <a:ln w="25400" cap="rnd">
            <a:solidFill>
              <a:srgbClr val="88008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8" name="Group 67">
            <a:extLst>
              <a:ext uri="{FF2B5EF4-FFF2-40B4-BE49-F238E27FC236}">
                <a16:creationId xmlns:a16="http://schemas.microsoft.com/office/drawing/2014/main" id="{CD49503C-072E-0621-A92B-58D90100659E}"/>
              </a:ext>
            </a:extLst>
          </p:cNvPr>
          <p:cNvGrpSpPr/>
          <p:nvPr/>
        </p:nvGrpSpPr>
        <p:grpSpPr>
          <a:xfrm>
            <a:off x="741558" y="1230915"/>
            <a:ext cx="1831251" cy="799644"/>
            <a:chOff x="2189449" y="4259626"/>
            <a:chExt cx="2321015" cy="983273"/>
          </a:xfrm>
        </p:grpSpPr>
        <p:sp>
          <p:nvSpPr>
            <p:cNvPr id="69" name="橢圓 18">
              <a:extLst>
                <a:ext uri="{FF2B5EF4-FFF2-40B4-BE49-F238E27FC236}">
                  <a16:creationId xmlns:a16="http://schemas.microsoft.com/office/drawing/2014/main" id="{F927FB24-A49B-2D3D-2BD9-6B1CF03D317A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rgbClr val="8800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noFill/>
              </a:endParaRP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7C651143-FBCF-60DD-9499-C68572B48666}"/>
                </a:ext>
              </a:extLst>
            </p:cNvPr>
            <p:cNvSpPr txBox="1"/>
            <p:nvPr/>
          </p:nvSpPr>
          <p:spPr>
            <a:xfrm>
              <a:off x="3054276" y="4290163"/>
              <a:ext cx="639187" cy="491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b="1" dirty="0">
                  <a:solidFill>
                    <a:schemeClr val="bg1"/>
                  </a:solidFill>
                  <a:cs typeface="Arial" panose="020B0604020202020204" pitchFamily="34" charset="0"/>
                </a:rPr>
                <a:t>01</a:t>
              </a:r>
              <a:endParaRPr lang="en-GB" sz="20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D1EDB5EE-DE14-8096-88C2-B04629CAA406}"/>
                </a:ext>
              </a:extLst>
            </p:cNvPr>
            <p:cNvSpPr txBox="1"/>
            <p:nvPr/>
          </p:nvSpPr>
          <p:spPr>
            <a:xfrm>
              <a:off x="2189449" y="4643525"/>
              <a:ext cx="2321015" cy="340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0"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Intersection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E2E9B84B-E4E9-A065-FD68-12373EC96AFA}"/>
              </a:ext>
            </a:extLst>
          </p:cNvPr>
          <p:cNvSpPr txBox="1"/>
          <p:nvPr/>
        </p:nvSpPr>
        <p:spPr>
          <a:xfrm>
            <a:off x="2049779" y="1424513"/>
            <a:ext cx="2081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880088"/>
                </a:solidFill>
              </a:rPr>
              <a:t>= Relaxation time (</a:t>
            </a:r>
            <a:r>
              <a:rPr lang="el-GR" dirty="0">
                <a:solidFill>
                  <a:srgbClr val="880088"/>
                </a:solidFill>
              </a:rPr>
              <a:t>τ</a:t>
            </a:r>
            <a:r>
              <a:rPr lang="en-GB" dirty="0">
                <a:solidFill>
                  <a:srgbClr val="880088"/>
                </a:solidFill>
              </a:rPr>
              <a:t>)</a:t>
            </a:r>
          </a:p>
        </p:txBody>
      </p:sp>
      <p:pic>
        <p:nvPicPr>
          <p:cNvPr id="65" name="Picture 2" descr="See the source image">
            <a:extLst>
              <a:ext uri="{FF2B5EF4-FFF2-40B4-BE49-F238E27FC236}">
                <a16:creationId xmlns:a16="http://schemas.microsoft.com/office/drawing/2014/main" id="{638EC40E-B98D-EE46-0BAF-4737DBB618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780774" y="1990475"/>
            <a:ext cx="1184525" cy="118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10" descr="See the source image">
            <a:extLst>
              <a:ext uri="{FF2B5EF4-FFF2-40B4-BE49-F238E27FC236}">
                <a16:creationId xmlns:a16="http://schemas.microsoft.com/office/drawing/2014/main" id="{7B6EF245-1DA4-CE3C-8CFD-D75F1827161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960"/>
          <a:stretch/>
        </p:blipFill>
        <p:spPr bwMode="auto">
          <a:xfrm>
            <a:off x="3756681" y="3184710"/>
            <a:ext cx="1164817" cy="993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" name="TextBox 71">
            <a:extLst>
              <a:ext uri="{FF2B5EF4-FFF2-40B4-BE49-F238E27FC236}">
                <a16:creationId xmlns:a16="http://schemas.microsoft.com/office/drawing/2014/main" id="{79AA3EF1-1B55-392A-1F1C-EDE861D6FF58}"/>
              </a:ext>
            </a:extLst>
          </p:cNvPr>
          <p:cNvSpPr txBox="1"/>
          <p:nvPr/>
        </p:nvSpPr>
        <p:spPr>
          <a:xfrm>
            <a:off x="7583319" y="5570915"/>
            <a:ext cx="32274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93939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Type of unsaturation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 </a:t>
            </a:r>
            <a:r>
              <a:rPr lang="en-GB" sz="1400" b="1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alkene &gt; alkyne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455763E-1422-7165-FCD9-24DFE9583BE4}"/>
              </a:ext>
            </a:extLst>
          </p:cNvPr>
          <p:cNvSpPr txBox="1"/>
          <p:nvPr/>
        </p:nvSpPr>
        <p:spPr>
          <a:xfrm>
            <a:off x="7589814" y="3224186"/>
            <a:ext cx="34176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dirty="0">
                <a:solidFill>
                  <a:srgbClr val="7F7F7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</a:t>
            </a:r>
            <a:r>
              <a:rPr lang="en-GB" sz="1400" dirty="0">
                <a:solidFill>
                  <a:srgbClr val="7F7F7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he position of the unsaturation matters:</a:t>
            </a:r>
          </a:p>
          <a:p>
            <a:r>
              <a:rPr lang="en-GB" sz="1400" b="1" dirty="0">
                <a:solidFill>
                  <a:srgbClr val="7F7F7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11-cis &gt; 9-cis &gt; 6-cis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29ECD7B-3A5A-04AA-EA6E-EE3B5DDE386C}"/>
              </a:ext>
            </a:extLst>
          </p:cNvPr>
          <p:cNvSpPr txBox="1"/>
          <p:nvPr/>
        </p:nvSpPr>
        <p:spPr>
          <a:xfrm>
            <a:off x="7594235" y="4497579"/>
            <a:ext cx="34971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7F7F7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Configuration of unsaturation: </a:t>
            </a:r>
            <a:r>
              <a:rPr lang="en-GB" sz="1400" b="1" i="1" dirty="0">
                <a:solidFill>
                  <a:srgbClr val="7F7F7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trans &gt; cis</a:t>
            </a:r>
          </a:p>
        </p:txBody>
      </p:sp>
    </p:spTree>
    <p:extLst>
      <p:ext uri="{BB962C8B-B14F-4D97-AF65-F5344CB8AC3E}">
        <p14:creationId xmlns:p14="http://schemas.microsoft.com/office/powerpoint/2010/main" val="29255550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E48E6B1-67E5-4350-802B-35B2452FAE76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0" y="2749"/>
            <a:ext cx="1218607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FF5AAF2-B65A-4327-A2C8-DCF87D0960F7}"/>
              </a:ext>
            </a:extLst>
          </p:cNvPr>
          <p:cNvSpPr txBox="1"/>
          <p:nvPr/>
        </p:nvSpPr>
        <p:spPr>
          <a:xfrm>
            <a:off x="292692" y="175148"/>
            <a:ext cx="9346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880088"/>
                </a:solidFill>
              </a:rPr>
              <a:t>Oscillatory Rheology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D427A60-4A14-4F34-8FA4-EF549FCB7D7A}"/>
              </a:ext>
            </a:extLst>
          </p:cNvPr>
          <p:cNvCxnSpPr>
            <a:cxnSpLocks/>
          </p:cNvCxnSpPr>
          <p:nvPr/>
        </p:nvCxnSpPr>
        <p:spPr>
          <a:xfrm>
            <a:off x="151282" y="607336"/>
            <a:ext cx="11817543" cy="26783"/>
          </a:xfrm>
          <a:prstGeom prst="line">
            <a:avLst/>
          </a:prstGeom>
          <a:ln w="28575">
            <a:solidFill>
              <a:srgbClr val="8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: Rounded Corners 376">
            <a:extLst>
              <a:ext uri="{FF2B5EF4-FFF2-40B4-BE49-F238E27FC236}">
                <a16:creationId xmlns:a16="http://schemas.microsoft.com/office/drawing/2014/main" id="{DD61D664-584F-4FE0-B3C5-92E39FDEA467}"/>
              </a:ext>
            </a:extLst>
          </p:cNvPr>
          <p:cNvSpPr/>
          <p:nvPr/>
        </p:nvSpPr>
        <p:spPr>
          <a:xfrm>
            <a:off x="151281" y="811961"/>
            <a:ext cx="5839943" cy="5870891"/>
          </a:xfrm>
          <a:custGeom>
            <a:avLst/>
            <a:gdLst>
              <a:gd name="connsiteX0" fmla="*/ 0 w 5236139"/>
              <a:gd name="connsiteY0" fmla="*/ 872707 h 5737133"/>
              <a:gd name="connsiteX1" fmla="*/ 872707 w 5236139"/>
              <a:gd name="connsiteY1" fmla="*/ 0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0 w 5236139"/>
              <a:gd name="connsiteY8" fmla="*/ 872707 h 5737133"/>
              <a:gd name="connsiteX0" fmla="*/ 8709 w 5236139"/>
              <a:gd name="connsiteY0" fmla="*/ 446594 h 5737740"/>
              <a:gd name="connsiteX1" fmla="*/ 872707 w 5236139"/>
              <a:gd name="connsiteY1" fmla="*/ 607 h 5737740"/>
              <a:gd name="connsiteX2" fmla="*/ 4363432 w 5236139"/>
              <a:gd name="connsiteY2" fmla="*/ 607 h 5737740"/>
              <a:gd name="connsiteX3" fmla="*/ 5236139 w 5236139"/>
              <a:gd name="connsiteY3" fmla="*/ 873314 h 5737740"/>
              <a:gd name="connsiteX4" fmla="*/ 5236139 w 5236139"/>
              <a:gd name="connsiteY4" fmla="*/ 4865033 h 5737740"/>
              <a:gd name="connsiteX5" fmla="*/ 4363432 w 5236139"/>
              <a:gd name="connsiteY5" fmla="*/ 5737740 h 5737740"/>
              <a:gd name="connsiteX6" fmla="*/ 872707 w 5236139"/>
              <a:gd name="connsiteY6" fmla="*/ 5737740 h 5737740"/>
              <a:gd name="connsiteX7" fmla="*/ 0 w 5236139"/>
              <a:gd name="connsiteY7" fmla="*/ 4865033 h 5737740"/>
              <a:gd name="connsiteX8" fmla="*/ 8709 w 5236139"/>
              <a:gd name="connsiteY8" fmla="*/ 446594 h 5737740"/>
              <a:gd name="connsiteX0" fmla="*/ 8709 w 5236139"/>
              <a:gd name="connsiteY0" fmla="*/ 445987 h 5737133"/>
              <a:gd name="connsiteX1" fmla="*/ 515656 w 5236139"/>
              <a:gd name="connsiteY1" fmla="*/ 8708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8709 w 5236139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863999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5238895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45841"/>
              <a:gd name="connsiteX1" fmla="*/ 506948 w 5227431"/>
              <a:gd name="connsiteY1" fmla="*/ 8708 h 5745841"/>
              <a:gd name="connsiteX2" fmla="*/ 4354724 w 5227431"/>
              <a:gd name="connsiteY2" fmla="*/ 0 h 5745841"/>
              <a:gd name="connsiteX3" fmla="*/ 5227431 w 5227431"/>
              <a:gd name="connsiteY3" fmla="*/ 872707 h 5745841"/>
              <a:gd name="connsiteX4" fmla="*/ 5227431 w 5227431"/>
              <a:gd name="connsiteY4" fmla="*/ 5238895 h 5745841"/>
              <a:gd name="connsiteX5" fmla="*/ 4746609 w 5227431"/>
              <a:gd name="connsiteY5" fmla="*/ 5745841 h 5745841"/>
              <a:gd name="connsiteX6" fmla="*/ 480822 w 5227431"/>
              <a:gd name="connsiteY6" fmla="*/ 5737133 h 5745841"/>
              <a:gd name="connsiteX7" fmla="*/ 0 w 5227431"/>
              <a:gd name="connsiteY7" fmla="*/ 5212769 h 5745841"/>
              <a:gd name="connsiteX8" fmla="*/ 1 w 5227431"/>
              <a:gd name="connsiteY8" fmla="*/ 445987 h 5745841"/>
              <a:gd name="connsiteX0" fmla="*/ 1 w 5227431"/>
              <a:gd name="connsiteY0" fmla="*/ 446002 h 5745856"/>
              <a:gd name="connsiteX1" fmla="*/ 506948 w 5227431"/>
              <a:gd name="connsiteY1" fmla="*/ 8723 h 5745856"/>
              <a:gd name="connsiteX2" fmla="*/ 4354724 w 5227431"/>
              <a:gd name="connsiteY2" fmla="*/ 15 h 5745856"/>
              <a:gd name="connsiteX3" fmla="*/ 5227431 w 5227431"/>
              <a:gd name="connsiteY3" fmla="*/ 472128 h 5745856"/>
              <a:gd name="connsiteX4" fmla="*/ 5227431 w 5227431"/>
              <a:gd name="connsiteY4" fmla="*/ 5238910 h 5745856"/>
              <a:gd name="connsiteX5" fmla="*/ 4746609 w 5227431"/>
              <a:gd name="connsiteY5" fmla="*/ 5745856 h 5745856"/>
              <a:gd name="connsiteX6" fmla="*/ 480822 w 5227431"/>
              <a:gd name="connsiteY6" fmla="*/ 5737148 h 5745856"/>
              <a:gd name="connsiteX7" fmla="*/ 0 w 5227431"/>
              <a:gd name="connsiteY7" fmla="*/ 5212784 h 5745856"/>
              <a:gd name="connsiteX8" fmla="*/ 1 w 5227431"/>
              <a:gd name="connsiteY8" fmla="*/ 446002 h 5745856"/>
              <a:gd name="connsiteX0" fmla="*/ 1 w 5227431"/>
              <a:gd name="connsiteY0" fmla="*/ 438374 h 5738228"/>
              <a:gd name="connsiteX1" fmla="*/ 506948 w 5227431"/>
              <a:gd name="connsiteY1" fmla="*/ 1095 h 5738228"/>
              <a:gd name="connsiteX2" fmla="*/ 4737901 w 5227431"/>
              <a:gd name="connsiteY2" fmla="*/ 9804 h 5738228"/>
              <a:gd name="connsiteX3" fmla="*/ 5227431 w 5227431"/>
              <a:gd name="connsiteY3" fmla="*/ 464500 h 5738228"/>
              <a:gd name="connsiteX4" fmla="*/ 5227431 w 5227431"/>
              <a:gd name="connsiteY4" fmla="*/ 5231282 h 5738228"/>
              <a:gd name="connsiteX5" fmla="*/ 4746609 w 5227431"/>
              <a:gd name="connsiteY5" fmla="*/ 5738228 h 5738228"/>
              <a:gd name="connsiteX6" fmla="*/ 480822 w 5227431"/>
              <a:gd name="connsiteY6" fmla="*/ 5729520 h 5738228"/>
              <a:gd name="connsiteX7" fmla="*/ 0 w 5227431"/>
              <a:gd name="connsiteY7" fmla="*/ 5205156 h 5738228"/>
              <a:gd name="connsiteX8" fmla="*/ 1 w 5227431"/>
              <a:gd name="connsiteY8" fmla="*/ 438374 h 5738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27431" h="5738228">
                <a:moveTo>
                  <a:pt x="1" y="438374"/>
                </a:moveTo>
                <a:cubicBezTo>
                  <a:pt x="1" y="-43609"/>
                  <a:pt x="24965" y="1095"/>
                  <a:pt x="506948" y="1095"/>
                </a:cubicBezTo>
                <a:lnTo>
                  <a:pt x="4737901" y="9804"/>
                </a:lnTo>
                <a:cubicBezTo>
                  <a:pt x="5219884" y="9804"/>
                  <a:pt x="5227431" y="-17483"/>
                  <a:pt x="5227431" y="464500"/>
                </a:cubicBezTo>
                <a:lnTo>
                  <a:pt x="5227431" y="5231282"/>
                </a:lnTo>
                <a:cubicBezTo>
                  <a:pt x="5227431" y="5713265"/>
                  <a:pt x="5228592" y="5738228"/>
                  <a:pt x="4746609" y="5738228"/>
                </a:cubicBezTo>
                <a:lnTo>
                  <a:pt x="480822" y="5729520"/>
                </a:lnTo>
                <a:cubicBezTo>
                  <a:pt x="-1161" y="5729520"/>
                  <a:pt x="0" y="5687139"/>
                  <a:pt x="0" y="5205156"/>
                </a:cubicBezTo>
                <a:cubicBezTo>
                  <a:pt x="0" y="3874583"/>
                  <a:pt x="1" y="1768947"/>
                  <a:pt x="1" y="438374"/>
                </a:cubicBezTo>
                <a:close/>
              </a:path>
            </a:pathLst>
          </a:custGeom>
          <a:noFill/>
          <a:ln w="19050">
            <a:solidFill>
              <a:srgbClr val="800080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: Rounded Corners 376">
            <a:extLst>
              <a:ext uri="{FF2B5EF4-FFF2-40B4-BE49-F238E27FC236}">
                <a16:creationId xmlns:a16="http://schemas.microsoft.com/office/drawing/2014/main" id="{77958061-16B6-4E63-9C10-45609997236F}"/>
              </a:ext>
            </a:extLst>
          </p:cNvPr>
          <p:cNvSpPr/>
          <p:nvPr/>
        </p:nvSpPr>
        <p:spPr>
          <a:xfrm>
            <a:off x="6200778" y="835638"/>
            <a:ext cx="5768047" cy="5847213"/>
          </a:xfrm>
          <a:custGeom>
            <a:avLst/>
            <a:gdLst>
              <a:gd name="connsiteX0" fmla="*/ 0 w 5236139"/>
              <a:gd name="connsiteY0" fmla="*/ 872707 h 5737133"/>
              <a:gd name="connsiteX1" fmla="*/ 872707 w 5236139"/>
              <a:gd name="connsiteY1" fmla="*/ 0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0 w 5236139"/>
              <a:gd name="connsiteY8" fmla="*/ 872707 h 5737133"/>
              <a:gd name="connsiteX0" fmla="*/ 8709 w 5236139"/>
              <a:gd name="connsiteY0" fmla="*/ 446594 h 5737740"/>
              <a:gd name="connsiteX1" fmla="*/ 872707 w 5236139"/>
              <a:gd name="connsiteY1" fmla="*/ 607 h 5737740"/>
              <a:gd name="connsiteX2" fmla="*/ 4363432 w 5236139"/>
              <a:gd name="connsiteY2" fmla="*/ 607 h 5737740"/>
              <a:gd name="connsiteX3" fmla="*/ 5236139 w 5236139"/>
              <a:gd name="connsiteY3" fmla="*/ 873314 h 5737740"/>
              <a:gd name="connsiteX4" fmla="*/ 5236139 w 5236139"/>
              <a:gd name="connsiteY4" fmla="*/ 4865033 h 5737740"/>
              <a:gd name="connsiteX5" fmla="*/ 4363432 w 5236139"/>
              <a:gd name="connsiteY5" fmla="*/ 5737740 h 5737740"/>
              <a:gd name="connsiteX6" fmla="*/ 872707 w 5236139"/>
              <a:gd name="connsiteY6" fmla="*/ 5737740 h 5737740"/>
              <a:gd name="connsiteX7" fmla="*/ 0 w 5236139"/>
              <a:gd name="connsiteY7" fmla="*/ 4865033 h 5737740"/>
              <a:gd name="connsiteX8" fmla="*/ 8709 w 5236139"/>
              <a:gd name="connsiteY8" fmla="*/ 446594 h 5737740"/>
              <a:gd name="connsiteX0" fmla="*/ 8709 w 5236139"/>
              <a:gd name="connsiteY0" fmla="*/ 445987 h 5737133"/>
              <a:gd name="connsiteX1" fmla="*/ 515656 w 5236139"/>
              <a:gd name="connsiteY1" fmla="*/ 8708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8709 w 5236139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863999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5238895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45841"/>
              <a:gd name="connsiteX1" fmla="*/ 506948 w 5227431"/>
              <a:gd name="connsiteY1" fmla="*/ 8708 h 5745841"/>
              <a:gd name="connsiteX2" fmla="*/ 4354724 w 5227431"/>
              <a:gd name="connsiteY2" fmla="*/ 0 h 5745841"/>
              <a:gd name="connsiteX3" fmla="*/ 5227431 w 5227431"/>
              <a:gd name="connsiteY3" fmla="*/ 872707 h 5745841"/>
              <a:gd name="connsiteX4" fmla="*/ 5227431 w 5227431"/>
              <a:gd name="connsiteY4" fmla="*/ 5238895 h 5745841"/>
              <a:gd name="connsiteX5" fmla="*/ 4746609 w 5227431"/>
              <a:gd name="connsiteY5" fmla="*/ 5745841 h 5745841"/>
              <a:gd name="connsiteX6" fmla="*/ 480822 w 5227431"/>
              <a:gd name="connsiteY6" fmla="*/ 5737133 h 5745841"/>
              <a:gd name="connsiteX7" fmla="*/ 0 w 5227431"/>
              <a:gd name="connsiteY7" fmla="*/ 5212769 h 5745841"/>
              <a:gd name="connsiteX8" fmla="*/ 1 w 5227431"/>
              <a:gd name="connsiteY8" fmla="*/ 445987 h 5745841"/>
              <a:gd name="connsiteX0" fmla="*/ 1 w 5227431"/>
              <a:gd name="connsiteY0" fmla="*/ 446002 h 5745856"/>
              <a:gd name="connsiteX1" fmla="*/ 506948 w 5227431"/>
              <a:gd name="connsiteY1" fmla="*/ 8723 h 5745856"/>
              <a:gd name="connsiteX2" fmla="*/ 4354724 w 5227431"/>
              <a:gd name="connsiteY2" fmla="*/ 15 h 5745856"/>
              <a:gd name="connsiteX3" fmla="*/ 5227431 w 5227431"/>
              <a:gd name="connsiteY3" fmla="*/ 472128 h 5745856"/>
              <a:gd name="connsiteX4" fmla="*/ 5227431 w 5227431"/>
              <a:gd name="connsiteY4" fmla="*/ 5238910 h 5745856"/>
              <a:gd name="connsiteX5" fmla="*/ 4746609 w 5227431"/>
              <a:gd name="connsiteY5" fmla="*/ 5745856 h 5745856"/>
              <a:gd name="connsiteX6" fmla="*/ 480822 w 5227431"/>
              <a:gd name="connsiteY6" fmla="*/ 5737148 h 5745856"/>
              <a:gd name="connsiteX7" fmla="*/ 0 w 5227431"/>
              <a:gd name="connsiteY7" fmla="*/ 5212784 h 5745856"/>
              <a:gd name="connsiteX8" fmla="*/ 1 w 5227431"/>
              <a:gd name="connsiteY8" fmla="*/ 446002 h 5745856"/>
              <a:gd name="connsiteX0" fmla="*/ 1 w 5227431"/>
              <a:gd name="connsiteY0" fmla="*/ 438374 h 5738228"/>
              <a:gd name="connsiteX1" fmla="*/ 506948 w 5227431"/>
              <a:gd name="connsiteY1" fmla="*/ 1095 h 5738228"/>
              <a:gd name="connsiteX2" fmla="*/ 4737901 w 5227431"/>
              <a:gd name="connsiteY2" fmla="*/ 9804 h 5738228"/>
              <a:gd name="connsiteX3" fmla="*/ 5227431 w 5227431"/>
              <a:gd name="connsiteY3" fmla="*/ 464500 h 5738228"/>
              <a:gd name="connsiteX4" fmla="*/ 5227431 w 5227431"/>
              <a:gd name="connsiteY4" fmla="*/ 5231282 h 5738228"/>
              <a:gd name="connsiteX5" fmla="*/ 4746609 w 5227431"/>
              <a:gd name="connsiteY5" fmla="*/ 5738228 h 5738228"/>
              <a:gd name="connsiteX6" fmla="*/ 480822 w 5227431"/>
              <a:gd name="connsiteY6" fmla="*/ 5729520 h 5738228"/>
              <a:gd name="connsiteX7" fmla="*/ 0 w 5227431"/>
              <a:gd name="connsiteY7" fmla="*/ 5205156 h 5738228"/>
              <a:gd name="connsiteX8" fmla="*/ 1 w 5227431"/>
              <a:gd name="connsiteY8" fmla="*/ 438374 h 5738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27431" h="5738228">
                <a:moveTo>
                  <a:pt x="1" y="438374"/>
                </a:moveTo>
                <a:cubicBezTo>
                  <a:pt x="1" y="-43609"/>
                  <a:pt x="24965" y="1095"/>
                  <a:pt x="506948" y="1095"/>
                </a:cubicBezTo>
                <a:lnTo>
                  <a:pt x="4737901" y="9804"/>
                </a:lnTo>
                <a:cubicBezTo>
                  <a:pt x="5219884" y="9804"/>
                  <a:pt x="5227431" y="-17483"/>
                  <a:pt x="5227431" y="464500"/>
                </a:cubicBezTo>
                <a:lnTo>
                  <a:pt x="5227431" y="5231282"/>
                </a:lnTo>
                <a:cubicBezTo>
                  <a:pt x="5227431" y="5713265"/>
                  <a:pt x="5228592" y="5738228"/>
                  <a:pt x="4746609" y="5738228"/>
                </a:cubicBezTo>
                <a:lnTo>
                  <a:pt x="480822" y="5729520"/>
                </a:lnTo>
                <a:cubicBezTo>
                  <a:pt x="-1161" y="5729520"/>
                  <a:pt x="0" y="5687139"/>
                  <a:pt x="0" y="5205156"/>
                </a:cubicBezTo>
                <a:cubicBezTo>
                  <a:pt x="0" y="3874583"/>
                  <a:pt x="1" y="1768947"/>
                  <a:pt x="1" y="438374"/>
                </a:cubicBezTo>
                <a:close/>
              </a:path>
            </a:pathLst>
          </a:custGeom>
          <a:noFill/>
          <a:ln w="19050">
            <a:solidFill>
              <a:srgbClr val="800080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9E9F39D-A668-4F42-A69C-550247FA3C80}"/>
              </a:ext>
            </a:extLst>
          </p:cNvPr>
          <p:cNvSpPr txBox="1"/>
          <p:nvPr/>
        </p:nvSpPr>
        <p:spPr>
          <a:xfrm>
            <a:off x="6695307" y="930600"/>
            <a:ext cx="53147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Viscoelastic properties</a:t>
            </a:r>
          </a:p>
          <a:p>
            <a:r>
              <a:rPr lang="en-GB" sz="1200" b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Materials exhibit both </a:t>
            </a:r>
            <a:r>
              <a:rPr lang="en-GB" sz="1200" b="1" i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viscous</a:t>
            </a:r>
            <a:r>
              <a:rPr lang="en-GB" sz="1200" b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and </a:t>
            </a:r>
            <a:r>
              <a:rPr lang="en-GB" sz="1200" b="1" i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elastic</a:t>
            </a:r>
            <a:r>
              <a:rPr lang="en-GB" sz="1200" b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properties upon deformation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44F5AF70-4084-4FD6-99F0-5BDB72FFB367}"/>
              </a:ext>
            </a:extLst>
          </p:cNvPr>
          <p:cNvGrpSpPr/>
          <p:nvPr/>
        </p:nvGrpSpPr>
        <p:grpSpPr>
          <a:xfrm>
            <a:off x="6277098" y="1899765"/>
            <a:ext cx="1831251" cy="799644"/>
            <a:chOff x="2189449" y="4259626"/>
            <a:chExt cx="2321015" cy="983273"/>
          </a:xfrm>
        </p:grpSpPr>
        <p:sp>
          <p:nvSpPr>
            <p:cNvPr id="43" name="橢圓 18">
              <a:extLst>
                <a:ext uri="{FF2B5EF4-FFF2-40B4-BE49-F238E27FC236}">
                  <a16:creationId xmlns:a16="http://schemas.microsoft.com/office/drawing/2014/main" id="{4C563A8C-8E0D-4589-A9DD-ABA171B9A4C7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noFill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5EC8D163-BE0A-4A90-A067-2192149E9BB6}"/>
                </a:ext>
              </a:extLst>
            </p:cNvPr>
            <p:cNvSpPr txBox="1"/>
            <p:nvPr/>
          </p:nvSpPr>
          <p:spPr>
            <a:xfrm>
              <a:off x="3054276" y="4290163"/>
              <a:ext cx="639187" cy="491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b="1" dirty="0">
                  <a:solidFill>
                    <a:schemeClr val="bg1"/>
                  </a:solidFill>
                  <a:cs typeface="Arial" panose="020B0604020202020204" pitchFamily="34" charset="0"/>
                </a:rPr>
                <a:t>01</a:t>
              </a:r>
              <a:endParaRPr lang="en-GB" sz="20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A5A5E02E-0087-40FC-AFA7-9D11AC179F68}"/>
                </a:ext>
              </a:extLst>
            </p:cNvPr>
            <p:cNvSpPr txBox="1"/>
            <p:nvPr/>
          </p:nvSpPr>
          <p:spPr>
            <a:xfrm>
              <a:off x="2189449" y="4643525"/>
              <a:ext cx="2321015" cy="340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0"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Properties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C4F6DB86-575A-4D4D-B9AA-847D9B484837}"/>
              </a:ext>
            </a:extLst>
          </p:cNvPr>
          <p:cNvGrpSpPr/>
          <p:nvPr/>
        </p:nvGrpSpPr>
        <p:grpSpPr>
          <a:xfrm>
            <a:off x="6293727" y="4300475"/>
            <a:ext cx="1831251" cy="799644"/>
            <a:chOff x="2189449" y="4259626"/>
            <a:chExt cx="2321015" cy="983273"/>
          </a:xfrm>
        </p:grpSpPr>
        <p:sp>
          <p:nvSpPr>
            <p:cNvPr id="51" name="橢圓 18">
              <a:extLst>
                <a:ext uri="{FF2B5EF4-FFF2-40B4-BE49-F238E27FC236}">
                  <a16:creationId xmlns:a16="http://schemas.microsoft.com/office/drawing/2014/main" id="{4E93D060-FA14-455B-A625-AEF34F947CE2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noFill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62C2304-E8AD-4FD4-AA08-4484EE7AE203}"/>
                </a:ext>
              </a:extLst>
            </p:cNvPr>
            <p:cNvSpPr txBox="1"/>
            <p:nvPr/>
          </p:nvSpPr>
          <p:spPr>
            <a:xfrm>
              <a:off x="3054276" y="4290163"/>
              <a:ext cx="639187" cy="491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b="1" dirty="0">
                  <a:solidFill>
                    <a:schemeClr val="bg1"/>
                  </a:solidFill>
                  <a:cs typeface="Arial" panose="020B0604020202020204" pitchFamily="34" charset="0"/>
                </a:rPr>
                <a:t>03</a:t>
              </a:r>
              <a:endParaRPr lang="en-GB" sz="20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04310695-2D2F-40D3-A2DC-E22DE0E5FB17}"/>
                </a:ext>
              </a:extLst>
            </p:cNvPr>
            <p:cNvSpPr txBox="1"/>
            <p:nvPr/>
          </p:nvSpPr>
          <p:spPr>
            <a:xfrm>
              <a:off x="2189449" y="4643525"/>
              <a:ext cx="2321015" cy="340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200" b="1" dirty="0" err="1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Stereochem</a:t>
              </a:r>
              <a:r>
                <a:rPr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.</a:t>
              </a:r>
              <a:endParaRPr kumimoji="0" lang="en-US" altLang="zh-TW" sz="1200" b="1" dirty="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endParaRPr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D99E52D-5FCC-41FA-8283-B743FD9CD2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76D4D-523E-4AFC-A925-8C6F88F7FB8D}" type="slidenum">
              <a:rPr lang="en-GB" smtClean="0"/>
              <a:t>15</a:t>
            </a:fld>
            <a:endParaRPr lang="en-GB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D715026-9397-06E3-7812-6480339979E2}"/>
              </a:ext>
            </a:extLst>
          </p:cNvPr>
          <p:cNvGrpSpPr/>
          <p:nvPr/>
        </p:nvGrpSpPr>
        <p:grpSpPr>
          <a:xfrm>
            <a:off x="3964600" y="2751507"/>
            <a:ext cx="1843709" cy="799644"/>
            <a:chOff x="2189449" y="4259626"/>
            <a:chExt cx="2336804" cy="983273"/>
          </a:xfrm>
        </p:grpSpPr>
        <p:sp>
          <p:nvSpPr>
            <p:cNvPr id="15" name="橢圓 18">
              <a:extLst>
                <a:ext uri="{FF2B5EF4-FFF2-40B4-BE49-F238E27FC236}">
                  <a16:creationId xmlns:a16="http://schemas.microsoft.com/office/drawing/2014/main" id="{5F905D8E-FB68-2A15-2EBF-AC566D682C40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rgbClr val="8800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noFill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9318474-7D39-BAD3-F001-2A0E227216EE}"/>
                </a:ext>
              </a:extLst>
            </p:cNvPr>
            <p:cNvSpPr txBox="1"/>
            <p:nvPr/>
          </p:nvSpPr>
          <p:spPr>
            <a:xfrm>
              <a:off x="3003114" y="4339048"/>
              <a:ext cx="1523139" cy="416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/>
                  </a:solidFill>
                  <a:cs typeface="Arial" panose="020B0604020202020204" pitchFamily="34" charset="0"/>
                </a:rPr>
                <a:t>6-cis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3FD627C-98F7-A2BE-BEE6-B33185FA24AC}"/>
                </a:ext>
              </a:extLst>
            </p:cNvPr>
            <p:cNvSpPr txBox="1"/>
            <p:nvPr/>
          </p:nvSpPr>
          <p:spPr>
            <a:xfrm>
              <a:off x="2189449" y="4643525"/>
              <a:ext cx="2321015" cy="340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τ</a:t>
              </a:r>
              <a:r>
                <a:rPr lang="sv-SE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 =</a:t>
              </a:r>
              <a:r>
                <a:rPr lang="el-GR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 </a:t>
              </a:r>
              <a:r>
                <a:rPr lang="en-US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268</a:t>
              </a:r>
              <a:r>
                <a:rPr kumimoji="0"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 s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04B7BCE-6EA0-C503-DB33-4E8859E6644A}"/>
              </a:ext>
            </a:extLst>
          </p:cNvPr>
          <p:cNvGrpSpPr/>
          <p:nvPr/>
        </p:nvGrpSpPr>
        <p:grpSpPr>
          <a:xfrm>
            <a:off x="3997049" y="3798766"/>
            <a:ext cx="1831251" cy="799644"/>
            <a:chOff x="2189449" y="4259626"/>
            <a:chExt cx="2321015" cy="983273"/>
          </a:xfrm>
        </p:grpSpPr>
        <p:sp>
          <p:nvSpPr>
            <p:cNvPr id="19" name="橢圓 18">
              <a:extLst>
                <a:ext uri="{FF2B5EF4-FFF2-40B4-BE49-F238E27FC236}">
                  <a16:creationId xmlns:a16="http://schemas.microsoft.com/office/drawing/2014/main" id="{68B20E91-710F-7DD0-EC31-35E3474DD5CA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rgbClr val="8800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noFill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A62FBB8-A1C0-2937-A024-A20B3C704CE6}"/>
                </a:ext>
              </a:extLst>
            </p:cNvPr>
            <p:cNvSpPr txBox="1"/>
            <p:nvPr/>
          </p:nvSpPr>
          <p:spPr>
            <a:xfrm>
              <a:off x="2968691" y="4339048"/>
              <a:ext cx="1523139" cy="416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/>
                  </a:solidFill>
                  <a:cs typeface="Arial" panose="020B0604020202020204" pitchFamily="34" charset="0"/>
                </a:rPr>
                <a:t>9-cis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69224D5-E2CA-1910-1583-56EFBAD3A025}"/>
                </a:ext>
              </a:extLst>
            </p:cNvPr>
            <p:cNvSpPr txBox="1"/>
            <p:nvPr/>
          </p:nvSpPr>
          <p:spPr>
            <a:xfrm>
              <a:off x="2189449" y="4643525"/>
              <a:ext cx="2321015" cy="340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τ</a:t>
              </a:r>
              <a:r>
                <a:rPr lang="sv-SE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 =</a:t>
              </a:r>
              <a:r>
                <a:rPr lang="el-GR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 </a:t>
              </a:r>
              <a:r>
                <a:rPr lang="en-US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294</a:t>
              </a:r>
              <a:r>
                <a:rPr kumimoji="0"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 s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975E691-B488-C753-59BD-834D15F84154}"/>
              </a:ext>
            </a:extLst>
          </p:cNvPr>
          <p:cNvGrpSpPr/>
          <p:nvPr/>
        </p:nvGrpSpPr>
        <p:grpSpPr>
          <a:xfrm>
            <a:off x="3997049" y="4946207"/>
            <a:ext cx="1831251" cy="799644"/>
            <a:chOff x="2189449" y="4259626"/>
            <a:chExt cx="2321015" cy="983273"/>
          </a:xfrm>
        </p:grpSpPr>
        <p:sp>
          <p:nvSpPr>
            <p:cNvPr id="23" name="橢圓 18">
              <a:extLst>
                <a:ext uri="{FF2B5EF4-FFF2-40B4-BE49-F238E27FC236}">
                  <a16:creationId xmlns:a16="http://schemas.microsoft.com/office/drawing/2014/main" id="{5029EE28-FCB6-8303-9277-24905CC846E4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rgbClr val="8800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noFill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575E400-1903-C0D1-A5B5-B4671E38D61C}"/>
                </a:ext>
              </a:extLst>
            </p:cNvPr>
            <p:cNvSpPr txBox="1"/>
            <p:nvPr/>
          </p:nvSpPr>
          <p:spPr>
            <a:xfrm>
              <a:off x="2934266" y="4339048"/>
              <a:ext cx="1523138" cy="416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600" b="1" dirty="0">
                  <a:solidFill>
                    <a:schemeClr val="bg1"/>
                  </a:solidFill>
                  <a:cs typeface="Arial" panose="020B0604020202020204" pitchFamily="34" charset="0"/>
                </a:rPr>
                <a:t>11</a:t>
              </a:r>
              <a:r>
                <a:rPr lang="en-GB" sz="1600" b="1" dirty="0">
                  <a:solidFill>
                    <a:schemeClr val="bg1"/>
                  </a:solidFill>
                  <a:cs typeface="Arial" panose="020B0604020202020204" pitchFamily="34" charset="0"/>
                </a:rPr>
                <a:t>-cis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DC4364A2-C2EA-7F9A-8E44-5D9AC466F3A4}"/>
                </a:ext>
              </a:extLst>
            </p:cNvPr>
            <p:cNvSpPr txBox="1"/>
            <p:nvPr/>
          </p:nvSpPr>
          <p:spPr>
            <a:xfrm>
              <a:off x="2189449" y="4643525"/>
              <a:ext cx="2321015" cy="340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τ</a:t>
              </a:r>
              <a:r>
                <a:rPr lang="sv-SE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 =</a:t>
              </a:r>
              <a:r>
                <a:rPr lang="el-GR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 </a:t>
              </a:r>
              <a:r>
                <a:rPr lang="en-US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900</a:t>
              </a:r>
              <a:r>
                <a:rPr kumimoji="0"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 s</a:t>
              </a:r>
            </a:p>
          </p:txBody>
        </p: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2CD4C8DE-62A9-9714-41FA-05E3148809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762" y="2316203"/>
            <a:ext cx="4153044" cy="3934461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106B52BF-E356-EA9B-6D31-DFF29A42298F}"/>
              </a:ext>
            </a:extLst>
          </p:cNvPr>
          <p:cNvGrpSpPr/>
          <p:nvPr/>
        </p:nvGrpSpPr>
        <p:grpSpPr>
          <a:xfrm>
            <a:off x="6286620" y="5375585"/>
            <a:ext cx="1831251" cy="799644"/>
            <a:chOff x="2189449" y="4259626"/>
            <a:chExt cx="2321015" cy="983273"/>
          </a:xfrm>
        </p:grpSpPr>
        <p:sp>
          <p:nvSpPr>
            <p:cNvPr id="29" name="橢圓 18">
              <a:extLst>
                <a:ext uri="{FF2B5EF4-FFF2-40B4-BE49-F238E27FC236}">
                  <a16:creationId xmlns:a16="http://schemas.microsoft.com/office/drawing/2014/main" id="{20D83224-6786-5322-2EAB-A25FEC7D53B1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noFill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CD311368-A28B-5B05-0422-5B51457C6518}"/>
                </a:ext>
              </a:extLst>
            </p:cNvPr>
            <p:cNvSpPr txBox="1"/>
            <p:nvPr/>
          </p:nvSpPr>
          <p:spPr>
            <a:xfrm>
              <a:off x="3054276" y="4290163"/>
              <a:ext cx="639187" cy="491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b="1" dirty="0">
                  <a:solidFill>
                    <a:schemeClr val="bg1"/>
                  </a:solidFill>
                  <a:cs typeface="Arial" panose="020B0604020202020204" pitchFamily="34" charset="0"/>
                </a:rPr>
                <a:t>04</a:t>
              </a:r>
              <a:endParaRPr lang="en-GB" sz="20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C10FD22C-EA75-A4D5-2CAC-DFA8B4214BE0}"/>
                </a:ext>
              </a:extLst>
            </p:cNvPr>
            <p:cNvSpPr txBox="1"/>
            <p:nvPr/>
          </p:nvSpPr>
          <p:spPr>
            <a:xfrm>
              <a:off x="2189449" y="4643525"/>
              <a:ext cx="2321015" cy="340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alkyne</a:t>
              </a:r>
              <a:endParaRPr kumimoji="0" lang="en-US" altLang="zh-TW" sz="1200" b="1" dirty="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endParaRP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543EE112-5BC1-1821-20F4-A22444065E30}"/>
              </a:ext>
            </a:extLst>
          </p:cNvPr>
          <p:cNvSpPr txBox="1"/>
          <p:nvPr/>
        </p:nvSpPr>
        <p:spPr>
          <a:xfrm>
            <a:off x="7583319" y="5570915"/>
            <a:ext cx="32274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93939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Type of unsaturation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 </a:t>
            </a:r>
            <a:r>
              <a:rPr lang="en-GB" sz="1400" b="1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alkene &gt; alkyne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9EF0266-2E11-73BF-7ACA-83D3ED0A4417}"/>
              </a:ext>
            </a:extLst>
          </p:cNvPr>
          <p:cNvSpPr txBox="1"/>
          <p:nvPr/>
        </p:nvSpPr>
        <p:spPr>
          <a:xfrm>
            <a:off x="7589814" y="3224186"/>
            <a:ext cx="34176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</a:t>
            </a:r>
            <a:r>
              <a:rPr lang="en-GB" sz="1400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he position of the unsaturation matters:</a:t>
            </a:r>
          </a:p>
          <a:p>
            <a:r>
              <a:rPr lang="en-GB" sz="1400" b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11-cis &gt; 9-cis &gt; 6-cis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5FC0AB3-AB6D-D185-0E0A-4C29CC945EDF}"/>
              </a:ext>
            </a:extLst>
          </p:cNvPr>
          <p:cNvGrpSpPr/>
          <p:nvPr/>
        </p:nvGrpSpPr>
        <p:grpSpPr>
          <a:xfrm>
            <a:off x="6284205" y="3093676"/>
            <a:ext cx="1831251" cy="799644"/>
            <a:chOff x="2189449" y="4259626"/>
            <a:chExt cx="2321015" cy="983273"/>
          </a:xfrm>
        </p:grpSpPr>
        <p:sp>
          <p:nvSpPr>
            <p:cNvPr id="35" name="橢圓 18">
              <a:extLst>
                <a:ext uri="{FF2B5EF4-FFF2-40B4-BE49-F238E27FC236}">
                  <a16:creationId xmlns:a16="http://schemas.microsoft.com/office/drawing/2014/main" id="{4F3DE9A8-E8A2-B26F-8116-FFF4518E7D0D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rgbClr val="8800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noFill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8E10AFDF-A505-DC23-7FC1-544E0BC6F032}"/>
                </a:ext>
              </a:extLst>
            </p:cNvPr>
            <p:cNvSpPr txBox="1"/>
            <p:nvPr/>
          </p:nvSpPr>
          <p:spPr>
            <a:xfrm>
              <a:off x="3054276" y="4290163"/>
              <a:ext cx="639187" cy="491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b="1" dirty="0">
                  <a:solidFill>
                    <a:schemeClr val="bg1"/>
                  </a:solidFill>
                  <a:cs typeface="Arial" panose="020B0604020202020204" pitchFamily="34" charset="0"/>
                </a:rPr>
                <a:t>02</a:t>
              </a:r>
              <a:endParaRPr lang="en-GB" sz="20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86FC0B47-0FFA-805D-0769-18D808C110A2}"/>
                </a:ext>
              </a:extLst>
            </p:cNvPr>
            <p:cNvSpPr txBox="1"/>
            <p:nvPr/>
          </p:nvSpPr>
          <p:spPr>
            <a:xfrm>
              <a:off x="2189449" y="4643525"/>
              <a:ext cx="2321015" cy="340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0" lang="en-US" altLang="zh-TW" sz="1200" b="1" dirty="0" err="1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Regiochem</a:t>
              </a:r>
              <a:r>
                <a:rPr kumimoji="0"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.</a:t>
              </a:r>
            </a:p>
          </p:txBody>
        </p: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6C4720D3-005B-FEBE-9C83-DC346E0442C3}"/>
              </a:ext>
            </a:extLst>
          </p:cNvPr>
          <p:cNvSpPr txBox="1"/>
          <p:nvPr/>
        </p:nvSpPr>
        <p:spPr>
          <a:xfrm>
            <a:off x="7610179" y="1881653"/>
            <a:ext cx="3870162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GB" sz="1400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G’ (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●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) = storage module; G” (</a:t>
            </a:r>
            <a:r>
              <a:rPr lang="en-GB" sz="1100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○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) = loss module</a:t>
            </a:r>
          </a:p>
          <a:p>
            <a:pPr algn="just"/>
            <a:r>
              <a:rPr lang="en-GB" sz="1400" b="1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solid-like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at high oscillation frequency</a:t>
            </a:r>
          </a:p>
          <a:p>
            <a:pPr algn="just"/>
            <a:r>
              <a:rPr lang="en-GB" sz="1400" b="1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liquid-like</a:t>
            </a:r>
            <a:r>
              <a:rPr lang="sv-SE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at low oscillation frequency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C20CB70-8CA7-7522-7D9F-CEA33112B67D}"/>
              </a:ext>
            </a:extLst>
          </p:cNvPr>
          <p:cNvSpPr txBox="1"/>
          <p:nvPr/>
        </p:nvSpPr>
        <p:spPr>
          <a:xfrm>
            <a:off x="7594235" y="4497579"/>
            <a:ext cx="34971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7F7F7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Configuration of unsaturation: </a:t>
            </a:r>
            <a:r>
              <a:rPr lang="en-GB" sz="1400" b="1" i="1" dirty="0">
                <a:solidFill>
                  <a:srgbClr val="7F7F7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trans &gt; cis</a:t>
            </a:r>
          </a:p>
        </p:txBody>
      </p:sp>
    </p:spTree>
    <p:extLst>
      <p:ext uri="{BB962C8B-B14F-4D97-AF65-F5344CB8AC3E}">
        <p14:creationId xmlns:p14="http://schemas.microsoft.com/office/powerpoint/2010/main" val="9112577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E48E6B1-67E5-4350-802B-35B2452FAE76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0" y="2749"/>
            <a:ext cx="1218607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FF5AAF2-B65A-4327-A2C8-DCF87D0960F7}"/>
              </a:ext>
            </a:extLst>
          </p:cNvPr>
          <p:cNvSpPr txBox="1"/>
          <p:nvPr/>
        </p:nvSpPr>
        <p:spPr>
          <a:xfrm>
            <a:off x="292692" y="175148"/>
            <a:ext cx="9346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880088"/>
                </a:solidFill>
              </a:rPr>
              <a:t>Oscillatory Rheology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D427A60-4A14-4F34-8FA4-EF549FCB7D7A}"/>
              </a:ext>
            </a:extLst>
          </p:cNvPr>
          <p:cNvCxnSpPr>
            <a:cxnSpLocks/>
          </p:cNvCxnSpPr>
          <p:nvPr/>
        </p:nvCxnSpPr>
        <p:spPr>
          <a:xfrm>
            <a:off x="151282" y="607336"/>
            <a:ext cx="11817543" cy="26783"/>
          </a:xfrm>
          <a:prstGeom prst="line">
            <a:avLst/>
          </a:prstGeom>
          <a:ln w="28575">
            <a:solidFill>
              <a:srgbClr val="8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: Rounded Corners 376">
            <a:extLst>
              <a:ext uri="{FF2B5EF4-FFF2-40B4-BE49-F238E27FC236}">
                <a16:creationId xmlns:a16="http://schemas.microsoft.com/office/drawing/2014/main" id="{DD61D664-584F-4FE0-B3C5-92E39FDEA467}"/>
              </a:ext>
            </a:extLst>
          </p:cNvPr>
          <p:cNvSpPr/>
          <p:nvPr/>
        </p:nvSpPr>
        <p:spPr>
          <a:xfrm>
            <a:off x="151281" y="811961"/>
            <a:ext cx="5839943" cy="5870891"/>
          </a:xfrm>
          <a:custGeom>
            <a:avLst/>
            <a:gdLst>
              <a:gd name="connsiteX0" fmla="*/ 0 w 5236139"/>
              <a:gd name="connsiteY0" fmla="*/ 872707 h 5737133"/>
              <a:gd name="connsiteX1" fmla="*/ 872707 w 5236139"/>
              <a:gd name="connsiteY1" fmla="*/ 0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0 w 5236139"/>
              <a:gd name="connsiteY8" fmla="*/ 872707 h 5737133"/>
              <a:gd name="connsiteX0" fmla="*/ 8709 w 5236139"/>
              <a:gd name="connsiteY0" fmla="*/ 446594 h 5737740"/>
              <a:gd name="connsiteX1" fmla="*/ 872707 w 5236139"/>
              <a:gd name="connsiteY1" fmla="*/ 607 h 5737740"/>
              <a:gd name="connsiteX2" fmla="*/ 4363432 w 5236139"/>
              <a:gd name="connsiteY2" fmla="*/ 607 h 5737740"/>
              <a:gd name="connsiteX3" fmla="*/ 5236139 w 5236139"/>
              <a:gd name="connsiteY3" fmla="*/ 873314 h 5737740"/>
              <a:gd name="connsiteX4" fmla="*/ 5236139 w 5236139"/>
              <a:gd name="connsiteY4" fmla="*/ 4865033 h 5737740"/>
              <a:gd name="connsiteX5" fmla="*/ 4363432 w 5236139"/>
              <a:gd name="connsiteY5" fmla="*/ 5737740 h 5737740"/>
              <a:gd name="connsiteX6" fmla="*/ 872707 w 5236139"/>
              <a:gd name="connsiteY6" fmla="*/ 5737740 h 5737740"/>
              <a:gd name="connsiteX7" fmla="*/ 0 w 5236139"/>
              <a:gd name="connsiteY7" fmla="*/ 4865033 h 5737740"/>
              <a:gd name="connsiteX8" fmla="*/ 8709 w 5236139"/>
              <a:gd name="connsiteY8" fmla="*/ 446594 h 5737740"/>
              <a:gd name="connsiteX0" fmla="*/ 8709 w 5236139"/>
              <a:gd name="connsiteY0" fmla="*/ 445987 h 5737133"/>
              <a:gd name="connsiteX1" fmla="*/ 515656 w 5236139"/>
              <a:gd name="connsiteY1" fmla="*/ 8708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8709 w 5236139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863999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5238895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45841"/>
              <a:gd name="connsiteX1" fmla="*/ 506948 w 5227431"/>
              <a:gd name="connsiteY1" fmla="*/ 8708 h 5745841"/>
              <a:gd name="connsiteX2" fmla="*/ 4354724 w 5227431"/>
              <a:gd name="connsiteY2" fmla="*/ 0 h 5745841"/>
              <a:gd name="connsiteX3" fmla="*/ 5227431 w 5227431"/>
              <a:gd name="connsiteY3" fmla="*/ 872707 h 5745841"/>
              <a:gd name="connsiteX4" fmla="*/ 5227431 w 5227431"/>
              <a:gd name="connsiteY4" fmla="*/ 5238895 h 5745841"/>
              <a:gd name="connsiteX5" fmla="*/ 4746609 w 5227431"/>
              <a:gd name="connsiteY5" fmla="*/ 5745841 h 5745841"/>
              <a:gd name="connsiteX6" fmla="*/ 480822 w 5227431"/>
              <a:gd name="connsiteY6" fmla="*/ 5737133 h 5745841"/>
              <a:gd name="connsiteX7" fmla="*/ 0 w 5227431"/>
              <a:gd name="connsiteY7" fmla="*/ 5212769 h 5745841"/>
              <a:gd name="connsiteX8" fmla="*/ 1 w 5227431"/>
              <a:gd name="connsiteY8" fmla="*/ 445987 h 5745841"/>
              <a:gd name="connsiteX0" fmla="*/ 1 w 5227431"/>
              <a:gd name="connsiteY0" fmla="*/ 446002 h 5745856"/>
              <a:gd name="connsiteX1" fmla="*/ 506948 w 5227431"/>
              <a:gd name="connsiteY1" fmla="*/ 8723 h 5745856"/>
              <a:gd name="connsiteX2" fmla="*/ 4354724 w 5227431"/>
              <a:gd name="connsiteY2" fmla="*/ 15 h 5745856"/>
              <a:gd name="connsiteX3" fmla="*/ 5227431 w 5227431"/>
              <a:gd name="connsiteY3" fmla="*/ 472128 h 5745856"/>
              <a:gd name="connsiteX4" fmla="*/ 5227431 w 5227431"/>
              <a:gd name="connsiteY4" fmla="*/ 5238910 h 5745856"/>
              <a:gd name="connsiteX5" fmla="*/ 4746609 w 5227431"/>
              <a:gd name="connsiteY5" fmla="*/ 5745856 h 5745856"/>
              <a:gd name="connsiteX6" fmla="*/ 480822 w 5227431"/>
              <a:gd name="connsiteY6" fmla="*/ 5737148 h 5745856"/>
              <a:gd name="connsiteX7" fmla="*/ 0 w 5227431"/>
              <a:gd name="connsiteY7" fmla="*/ 5212784 h 5745856"/>
              <a:gd name="connsiteX8" fmla="*/ 1 w 5227431"/>
              <a:gd name="connsiteY8" fmla="*/ 446002 h 5745856"/>
              <a:gd name="connsiteX0" fmla="*/ 1 w 5227431"/>
              <a:gd name="connsiteY0" fmla="*/ 438374 h 5738228"/>
              <a:gd name="connsiteX1" fmla="*/ 506948 w 5227431"/>
              <a:gd name="connsiteY1" fmla="*/ 1095 h 5738228"/>
              <a:gd name="connsiteX2" fmla="*/ 4737901 w 5227431"/>
              <a:gd name="connsiteY2" fmla="*/ 9804 h 5738228"/>
              <a:gd name="connsiteX3" fmla="*/ 5227431 w 5227431"/>
              <a:gd name="connsiteY3" fmla="*/ 464500 h 5738228"/>
              <a:gd name="connsiteX4" fmla="*/ 5227431 w 5227431"/>
              <a:gd name="connsiteY4" fmla="*/ 5231282 h 5738228"/>
              <a:gd name="connsiteX5" fmla="*/ 4746609 w 5227431"/>
              <a:gd name="connsiteY5" fmla="*/ 5738228 h 5738228"/>
              <a:gd name="connsiteX6" fmla="*/ 480822 w 5227431"/>
              <a:gd name="connsiteY6" fmla="*/ 5729520 h 5738228"/>
              <a:gd name="connsiteX7" fmla="*/ 0 w 5227431"/>
              <a:gd name="connsiteY7" fmla="*/ 5205156 h 5738228"/>
              <a:gd name="connsiteX8" fmla="*/ 1 w 5227431"/>
              <a:gd name="connsiteY8" fmla="*/ 438374 h 5738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27431" h="5738228">
                <a:moveTo>
                  <a:pt x="1" y="438374"/>
                </a:moveTo>
                <a:cubicBezTo>
                  <a:pt x="1" y="-43609"/>
                  <a:pt x="24965" y="1095"/>
                  <a:pt x="506948" y="1095"/>
                </a:cubicBezTo>
                <a:lnTo>
                  <a:pt x="4737901" y="9804"/>
                </a:lnTo>
                <a:cubicBezTo>
                  <a:pt x="5219884" y="9804"/>
                  <a:pt x="5227431" y="-17483"/>
                  <a:pt x="5227431" y="464500"/>
                </a:cubicBezTo>
                <a:lnTo>
                  <a:pt x="5227431" y="5231282"/>
                </a:lnTo>
                <a:cubicBezTo>
                  <a:pt x="5227431" y="5713265"/>
                  <a:pt x="5228592" y="5738228"/>
                  <a:pt x="4746609" y="5738228"/>
                </a:cubicBezTo>
                <a:lnTo>
                  <a:pt x="480822" y="5729520"/>
                </a:lnTo>
                <a:cubicBezTo>
                  <a:pt x="-1161" y="5729520"/>
                  <a:pt x="0" y="5687139"/>
                  <a:pt x="0" y="5205156"/>
                </a:cubicBezTo>
                <a:cubicBezTo>
                  <a:pt x="0" y="3874583"/>
                  <a:pt x="1" y="1768947"/>
                  <a:pt x="1" y="438374"/>
                </a:cubicBezTo>
                <a:close/>
              </a:path>
            </a:pathLst>
          </a:custGeom>
          <a:noFill/>
          <a:ln w="19050">
            <a:solidFill>
              <a:srgbClr val="800080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: Rounded Corners 376">
            <a:extLst>
              <a:ext uri="{FF2B5EF4-FFF2-40B4-BE49-F238E27FC236}">
                <a16:creationId xmlns:a16="http://schemas.microsoft.com/office/drawing/2014/main" id="{77958061-16B6-4E63-9C10-45609997236F}"/>
              </a:ext>
            </a:extLst>
          </p:cNvPr>
          <p:cNvSpPr/>
          <p:nvPr/>
        </p:nvSpPr>
        <p:spPr>
          <a:xfrm>
            <a:off x="6200778" y="835638"/>
            <a:ext cx="5768047" cy="5847213"/>
          </a:xfrm>
          <a:custGeom>
            <a:avLst/>
            <a:gdLst>
              <a:gd name="connsiteX0" fmla="*/ 0 w 5236139"/>
              <a:gd name="connsiteY0" fmla="*/ 872707 h 5737133"/>
              <a:gd name="connsiteX1" fmla="*/ 872707 w 5236139"/>
              <a:gd name="connsiteY1" fmla="*/ 0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0 w 5236139"/>
              <a:gd name="connsiteY8" fmla="*/ 872707 h 5737133"/>
              <a:gd name="connsiteX0" fmla="*/ 8709 w 5236139"/>
              <a:gd name="connsiteY0" fmla="*/ 446594 h 5737740"/>
              <a:gd name="connsiteX1" fmla="*/ 872707 w 5236139"/>
              <a:gd name="connsiteY1" fmla="*/ 607 h 5737740"/>
              <a:gd name="connsiteX2" fmla="*/ 4363432 w 5236139"/>
              <a:gd name="connsiteY2" fmla="*/ 607 h 5737740"/>
              <a:gd name="connsiteX3" fmla="*/ 5236139 w 5236139"/>
              <a:gd name="connsiteY3" fmla="*/ 873314 h 5737740"/>
              <a:gd name="connsiteX4" fmla="*/ 5236139 w 5236139"/>
              <a:gd name="connsiteY4" fmla="*/ 4865033 h 5737740"/>
              <a:gd name="connsiteX5" fmla="*/ 4363432 w 5236139"/>
              <a:gd name="connsiteY5" fmla="*/ 5737740 h 5737740"/>
              <a:gd name="connsiteX6" fmla="*/ 872707 w 5236139"/>
              <a:gd name="connsiteY6" fmla="*/ 5737740 h 5737740"/>
              <a:gd name="connsiteX7" fmla="*/ 0 w 5236139"/>
              <a:gd name="connsiteY7" fmla="*/ 4865033 h 5737740"/>
              <a:gd name="connsiteX8" fmla="*/ 8709 w 5236139"/>
              <a:gd name="connsiteY8" fmla="*/ 446594 h 5737740"/>
              <a:gd name="connsiteX0" fmla="*/ 8709 w 5236139"/>
              <a:gd name="connsiteY0" fmla="*/ 445987 h 5737133"/>
              <a:gd name="connsiteX1" fmla="*/ 515656 w 5236139"/>
              <a:gd name="connsiteY1" fmla="*/ 8708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8709 w 5236139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863999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5238895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45841"/>
              <a:gd name="connsiteX1" fmla="*/ 506948 w 5227431"/>
              <a:gd name="connsiteY1" fmla="*/ 8708 h 5745841"/>
              <a:gd name="connsiteX2" fmla="*/ 4354724 w 5227431"/>
              <a:gd name="connsiteY2" fmla="*/ 0 h 5745841"/>
              <a:gd name="connsiteX3" fmla="*/ 5227431 w 5227431"/>
              <a:gd name="connsiteY3" fmla="*/ 872707 h 5745841"/>
              <a:gd name="connsiteX4" fmla="*/ 5227431 w 5227431"/>
              <a:gd name="connsiteY4" fmla="*/ 5238895 h 5745841"/>
              <a:gd name="connsiteX5" fmla="*/ 4746609 w 5227431"/>
              <a:gd name="connsiteY5" fmla="*/ 5745841 h 5745841"/>
              <a:gd name="connsiteX6" fmla="*/ 480822 w 5227431"/>
              <a:gd name="connsiteY6" fmla="*/ 5737133 h 5745841"/>
              <a:gd name="connsiteX7" fmla="*/ 0 w 5227431"/>
              <a:gd name="connsiteY7" fmla="*/ 5212769 h 5745841"/>
              <a:gd name="connsiteX8" fmla="*/ 1 w 5227431"/>
              <a:gd name="connsiteY8" fmla="*/ 445987 h 5745841"/>
              <a:gd name="connsiteX0" fmla="*/ 1 w 5227431"/>
              <a:gd name="connsiteY0" fmla="*/ 446002 h 5745856"/>
              <a:gd name="connsiteX1" fmla="*/ 506948 w 5227431"/>
              <a:gd name="connsiteY1" fmla="*/ 8723 h 5745856"/>
              <a:gd name="connsiteX2" fmla="*/ 4354724 w 5227431"/>
              <a:gd name="connsiteY2" fmla="*/ 15 h 5745856"/>
              <a:gd name="connsiteX3" fmla="*/ 5227431 w 5227431"/>
              <a:gd name="connsiteY3" fmla="*/ 472128 h 5745856"/>
              <a:gd name="connsiteX4" fmla="*/ 5227431 w 5227431"/>
              <a:gd name="connsiteY4" fmla="*/ 5238910 h 5745856"/>
              <a:gd name="connsiteX5" fmla="*/ 4746609 w 5227431"/>
              <a:gd name="connsiteY5" fmla="*/ 5745856 h 5745856"/>
              <a:gd name="connsiteX6" fmla="*/ 480822 w 5227431"/>
              <a:gd name="connsiteY6" fmla="*/ 5737148 h 5745856"/>
              <a:gd name="connsiteX7" fmla="*/ 0 w 5227431"/>
              <a:gd name="connsiteY7" fmla="*/ 5212784 h 5745856"/>
              <a:gd name="connsiteX8" fmla="*/ 1 w 5227431"/>
              <a:gd name="connsiteY8" fmla="*/ 446002 h 5745856"/>
              <a:gd name="connsiteX0" fmla="*/ 1 w 5227431"/>
              <a:gd name="connsiteY0" fmla="*/ 438374 h 5738228"/>
              <a:gd name="connsiteX1" fmla="*/ 506948 w 5227431"/>
              <a:gd name="connsiteY1" fmla="*/ 1095 h 5738228"/>
              <a:gd name="connsiteX2" fmla="*/ 4737901 w 5227431"/>
              <a:gd name="connsiteY2" fmla="*/ 9804 h 5738228"/>
              <a:gd name="connsiteX3" fmla="*/ 5227431 w 5227431"/>
              <a:gd name="connsiteY3" fmla="*/ 464500 h 5738228"/>
              <a:gd name="connsiteX4" fmla="*/ 5227431 w 5227431"/>
              <a:gd name="connsiteY4" fmla="*/ 5231282 h 5738228"/>
              <a:gd name="connsiteX5" fmla="*/ 4746609 w 5227431"/>
              <a:gd name="connsiteY5" fmla="*/ 5738228 h 5738228"/>
              <a:gd name="connsiteX6" fmla="*/ 480822 w 5227431"/>
              <a:gd name="connsiteY6" fmla="*/ 5729520 h 5738228"/>
              <a:gd name="connsiteX7" fmla="*/ 0 w 5227431"/>
              <a:gd name="connsiteY7" fmla="*/ 5205156 h 5738228"/>
              <a:gd name="connsiteX8" fmla="*/ 1 w 5227431"/>
              <a:gd name="connsiteY8" fmla="*/ 438374 h 5738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27431" h="5738228">
                <a:moveTo>
                  <a:pt x="1" y="438374"/>
                </a:moveTo>
                <a:cubicBezTo>
                  <a:pt x="1" y="-43609"/>
                  <a:pt x="24965" y="1095"/>
                  <a:pt x="506948" y="1095"/>
                </a:cubicBezTo>
                <a:lnTo>
                  <a:pt x="4737901" y="9804"/>
                </a:lnTo>
                <a:cubicBezTo>
                  <a:pt x="5219884" y="9804"/>
                  <a:pt x="5227431" y="-17483"/>
                  <a:pt x="5227431" y="464500"/>
                </a:cubicBezTo>
                <a:lnTo>
                  <a:pt x="5227431" y="5231282"/>
                </a:lnTo>
                <a:cubicBezTo>
                  <a:pt x="5227431" y="5713265"/>
                  <a:pt x="5228592" y="5738228"/>
                  <a:pt x="4746609" y="5738228"/>
                </a:cubicBezTo>
                <a:lnTo>
                  <a:pt x="480822" y="5729520"/>
                </a:lnTo>
                <a:cubicBezTo>
                  <a:pt x="-1161" y="5729520"/>
                  <a:pt x="0" y="5687139"/>
                  <a:pt x="0" y="5205156"/>
                </a:cubicBezTo>
                <a:cubicBezTo>
                  <a:pt x="0" y="3874583"/>
                  <a:pt x="1" y="1768947"/>
                  <a:pt x="1" y="438374"/>
                </a:cubicBezTo>
                <a:close/>
              </a:path>
            </a:pathLst>
          </a:custGeom>
          <a:noFill/>
          <a:ln w="19050">
            <a:solidFill>
              <a:srgbClr val="800080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9E9F39D-A668-4F42-A69C-550247FA3C80}"/>
              </a:ext>
            </a:extLst>
          </p:cNvPr>
          <p:cNvSpPr txBox="1"/>
          <p:nvPr/>
        </p:nvSpPr>
        <p:spPr>
          <a:xfrm>
            <a:off x="6695307" y="930600"/>
            <a:ext cx="53147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Viscoelastic properties</a:t>
            </a:r>
          </a:p>
          <a:p>
            <a:r>
              <a:rPr lang="en-GB" sz="1200" b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Materials exhibit both </a:t>
            </a:r>
            <a:r>
              <a:rPr lang="en-GB" sz="1200" b="1" i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viscous</a:t>
            </a:r>
            <a:r>
              <a:rPr lang="en-GB" sz="1200" b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and </a:t>
            </a:r>
            <a:r>
              <a:rPr lang="en-GB" sz="1200" b="1" i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elastic</a:t>
            </a:r>
            <a:r>
              <a:rPr lang="en-GB" sz="1200" b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properties upon deformation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44F5AF70-4084-4FD6-99F0-5BDB72FFB367}"/>
              </a:ext>
            </a:extLst>
          </p:cNvPr>
          <p:cNvGrpSpPr/>
          <p:nvPr/>
        </p:nvGrpSpPr>
        <p:grpSpPr>
          <a:xfrm>
            <a:off x="6277098" y="1899765"/>
            <a:ext cx="1831251" cy="799644"/>
            <a:chOff x="2189449" y="4259626"/>
            <a:chExt cx="2321015" cy="983273"/>
          </a:xfrm>
        </p:grpSpPr>
        <p:sp>
          <p:nvSpPr>
            <p:cNvPr id="43" name="橢圓 18">
              <a:extLst>
                <a:ext uri="{FF2B5EF4-FFF2-40B4-BE49-F238E27FC236}">
                  <a16:creationId xmlns:a16="http://schemas.microsoft.com/office/drawing/2014/main" id="{4C563A8C-8E0D-4589-A9DD-ABA171B9A4C7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noFill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5EC8D163-BE0A-4A90-A067-2192149E9BB6}"/>
                </a:ext>
              </a:extLst>
            </p:cNvPr>
            <p:cNvSpPr txBox="1"/>
            <p:nvPr/>
          </p:nvSpPr>
          <p:spPr>
            <a:xfrm>
              <a:off x="3054276" y="4290163"/>
              <a:ext cx="639187" cy="491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b="1" dirty="0">
                  <a:solidFill>
                    <a:schemeClr val="bg1"/>
                  </a:solidFill>
                  <a:cs typeface="Arial" panose="020B0604020202020204" pitchFamily="34" charset="0"/>
                </a:rPr>
                <a:t>01</a:t>
              </a:r>
              <a:endParaRPr lang="en-GB" sz="20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A5A5E02E-0087-40FC-AFA7-9D11AC179F68}"/>
                </a:ext>
              </a:extLst>
            </p:cNvPr>
            <p:cNvSpPr txBox="1"/>
            <p:nvPr/>
          </p:nvSpPr>
          <p:spPr>
            <a:xfrm>
              <a:off x="2189449" y="4643525"/>
              <a:ext cx="2321015" cy="340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0"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Properties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69F326B-A161-48B7-9F2D-EF1C2BF50465}"/>
              </a:ext>
            </a:extLst>
          </p:cNvPr>
          <p:cNvGrpSpPr/>
          <p:nvPr/>
        </p:nvGrpSpPr>
        <p:grpSpPr>
          <a:xfrm>
            <a:off x="6284205" y="3093676"/>
            <a:ext cx="1831251" cy="799644"/>
            <a:chOff x="2189449" y="4259626"/>
            <a:chExt cx="2321015" cy="983273"/>
          </a:xfrm>
        </p:grpSpPr>
        <p:sp>
          <p:nvSpPr>
            <p:cNvPr id="47" name="橢圓 18">
              <a:extLst>
                <a:ext uri="{FF2B5EF4-FFF2-40B4-BE49-F238E27FC236}">
                  <a16:creationId xmlns:a16="http://schemas.microsoft.com/office/drawing/2014/main" id="{E114CDB3-03CF-453F-865F-C9D483C67FA3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noFill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3E539834-29F1-41D7-8AFF-EFF587F9F7E5}"/>
                </a:ext>
              </a:extLst>
            </p:cNvPr>
            <p:cNvSpPr txBox="1"/>
            <p:nvPr/>
          </p:nvSpPr>
          <p:spPr>
            <a:xfrm>
              <a:off x="3054276" y="4290163"/>
              <a:ext cx="639187" cy="491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b="1" dirty="0">
                  <a:solidFill>
                    <a:schemeClr val="bg1"/>
                  </a:solidFill>
                  <a:cs typeface="Arial" panose="020B0604020202020204" pitchFamily="34" charset="0"/>
                </a:rPr>
                <a:t>02</a:t>
              </a:r>
              <a:endParaRPr lang="en-GB" sz="20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A6F16FB5-7F47-4843-800E-A90D30EFAB56}"/>
                </a:ext>
              </a:extLst>
            </p:cNvPr>
            <p:cNvSpPr txBox="1"/>
            <p:nvPr/>
          </p:nvSpPr>
          <p:spPr>
            <a:xfrm>
              <a:off x="2189449" y="4643525"/>
              <a:ext cx="2321015" cy="340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0" lang="en-US" altLang="zh-TW" sz="1200" b="1" dirty="0" err="1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Regiochem</a:t>
              </a:r>
              <a:r>
                <a:rPr kumimoji="0"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.</a:t>
              </a:r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D99E52D-5FCC-41FA-8283-B743FD9CD2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76D4D-523E-4AFC-A925-8C6F88F7FB8D}" type="slidenum">
              <a:rPr lang="en-GB" smtClean="0"/>
              <a:t>16</a:t>
            </a:fld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D88D998-220E-CE60-0281-810B5F84CA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990" y="1443331"/>
            <a:ext cx="4319587" cy="4914828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C0EBF399-968A-3336-A1A8-D42064075068}"/>
              </a:ext>
            </a:extLst>
          </p:cNvPr>
          <p:cNvGrpSpPr/>
          <p:nvPr/>
        </p:nvGrpSpPr>
        <p:grpSpPr>
          <a:xfrm>
            <a:off x="3955671" y="1530933"/>
            <a:ext cx="1831251" cy="799644"/>
            <a:chOff x="2189449" y="4259626"/>
            <a:chExt cx="2321015" cy="983273"/>
          </a:xfrm>
        </p:grpSpPr>
        <p:sp>
          <p:nvSpPr>
            <p:cNvPr id="11" name="橢圓 18">
              <a:extLst>
                <a:ext uri="{FF2B5EF4-FFF2-40B4-BE49-F238E27FC236}">
                  <a16:creationId xmlns:a16="http://schemas.microsoft.com/office/drawing/2014/main" id="{73AFF04D-2448-844C-8C44-B91856F55BD9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rgbClr val="8800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noFill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F34AB85-9B45-5F3C-9099-AB1B4059A293}"/>
                </a:ext>
              </a:extLst>
            </p:cNvPr>
            <p:cNvSpPr txBox="1"/>
            <p:nvPr/>
          </p:nvSpPr>
          <p:spPr>
            <a:xfrm>
              <a:off x="2888369" y="4339048"/>
              <a:ext cx="1523138" cy="416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/>
                  </a:solidFill>
                  <a:cs typeface="Arial" panose="020B0604020202020204" pitchFamily="34" charset="0"/>
                </a:rPr>
                <a:t>9-trans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EB0C1E3-7A01-B374-FE05-62C3E9321710}"/>
                </a:ext>
              </a:extLst>
            </p:cNvPr>
            <p:cNvSpPr txBox="1"/>
            <p:nvPr/>
          </p:nvSpPr>
          <p:spPr>
            <a:xfrm>
              <a:off x="2189449" y="4643525"/>
              <a:ext cx="2321015" cy="340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τ</a:t>
              </a:r>
              <a:r>
                <a:rPr lang="sv-SE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 =</a:t>
              </a:r>
              <a:r>
                <a:rPr lang="el-GR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 </a:t>
              </a:r>
              <a:r>
                <a:rPr lang="en-US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1100</a:t>
              </a:r>
              <a:r>
                <a:rPr kumimoji="0"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 s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D715026-9397-06E3-7812-6480339979E2}"/>
              </a:ext>
            </a:extLst>
          </p:cNvPr>
          <p:cNvGrpSpPr/>
          <p:nvPr/>
        </p:nvGrpSpPr>
        <p:grpSpPr>
          <a:xfrm>
            <a:off x="3964600" y="2751507"/>
            <a:ext cx="1843709" cy="799644"/>
            <a:chOff x="2189449" y="4259626"/>
            <a:chExt cx="2336804" cy="983273"/>
          </a:xfrm>
        </p:grpSpPr>
        <p:sp>
          <p:nvSpPr>
            <p:cNvPr id="15" name="橢圓 18">
              <a:extLst>
                <a:ext uri="{FF2B5EF4-FFF2-40B4-BE49-F238E27FC236}">
                  <a16:creationId xmlns:a16="http://schemas.microsoft.com/office/drawing/2014/main" id="{5F905D8E-FB68-2A15-2EBF-AC566D682C40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rgbClr val="8800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noFill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9318474-7D39-BAD3-F001-2A0E227216EE}"/>
                </a:ext>
              </a:extLst>
            </p:cNvPr>
            <p:cNvSpPr txBox="1"/>
            <p:nvPr/>
          </p:nvSpPr>
          <p:spPr>
            <a:xfrm>
              <a:off x="3003114" y="4339048"/>
              <a:ext cx="1523139" cy="416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/>
                  </a:solidFill>
                  <a:cs typeface="Arial" panose="020B0604020202020204" pitchFamily="34" charset="0"/>
                </a:rPr>
                <a:t>9-cis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3FD627C-98F7-A2BE-BEE6-B33185FA24AC}"/>
                </a:ext>
              </a:extLst>
            </p:cNvPr>
            <p:cNvSpPr txBox="1"/>
            <p:nvPr/>
          </p:nvSpPr>
          <p:spPr>
            <a:xfrm>
              <a:off x="2189449" y="4643525"/>
              <a:ext cx="2321015" cy="340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τ</a:t>
              </a:r>
              <a:r>
                <a:rPr lang="sv-SE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 =</a:t>
              </a:r>
              <a:r>
                <a:rPr lang="el-GR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 </a:t>
              </a:r>
              <a:r>
                <a:rPr lang="en-US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294</a:t>
              </a:r>
              <a:r>
                <a:rPr kumimoji="0"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 s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04B7BCE-6EA0-C503-DB33-4E8859E6644A}"/>
              </a:ext>
            </a:extLst>
          </p:cNvPr>
          <p:cNvGrpSpPr/>
          <p:nvPr/>
        </p:nvGrpSpPr>
        <p:grpSpPr>
          <a:xfrm>
            <a:off x="3997049" y="3798766"/>
            <a:ext cx="1831251" cy="799644"/>
            <a:chOff x="2189449" y="4259626"/>
            <a:chExt cx="2321015" cy="983273"/>
          </a:xfrm>
        </p:grpSpPr>
        <p:sp>
          <p:nvSpPr>
            <p:cNvPr id="19" name="橢圓 18">
              <a:extLst>
                <a:ext uri="{FF2B5EF4-FFF2-40B4-BE49-F238E27FC236}">
                  <a16:creationId xmlns:a16="http://schemas.microsoft.com/office/drawing/2014/main" id="{68B20E91-710F-7DD0-EC31-35E3474DD5CA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rgbClr val="8800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noFill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A62FBB8-A1C0-2937-A024-A20B3C704CE6}"/>
                </a:ext>
              </a:extLst>
            </p:cNvPr>
            <p:cNvSpPr txBox="1"/>
            <p:nvPr/>
          </p:nvSpPr>
          <p:spPr>
            <a:xfrm>
              <a:off x="2785097" y="4339048"/>
              <a:ext cx="1523138" cy="416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/>
                  </a:solidFill>
                  <a:cs typeface="Arial" panose="020B0604020202020204" pitchFamily="34" charset="0"/>
                </a:rPr>
                <a:t>9-alkyne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69224D5-E2CA-1910-1583-56EFBAD3A025}"/>
                </a:ext>
              </a:extLst>
            </p:cNvPr>
            <p:cNvSpPr txBox="1"/>
            <p:nvPr/>
          </p:nvSpPr>
          <p:spPr>
            <a:xfrm>
              <a:off x="2189449" y="4643525"/>
              <a:ext cx="2321015" cy="340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τ</a:t>
              </a:r>
              <a:r>
                <a:rPr lang="sv-SE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 =</a:t>
              </a:r>
              <a:r>
                <a:rPr lang="el-GR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 </a:t>
              </a:r>
              <a:r>
                <a:rPr lang="en-US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8</a:t>
              </a:r>
              <a:r>
                <a:rPr kumimoji="0"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 s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975E691-B488-C753-59BD-834D15F84154}"/>
              </a:ext>
            </a:extLst>
          </p:cNvPr>
          <p:cNvGrpSpPr/>
          <p:nvPr/>
        </p:nvGrpSpPr>
        <p:grpSpPr>
          <a:xfrm>
            <a:off x="3997049" y="4946207"/>
            <a:ext cx="1831251" cy="799644"/>
            <a:chOff x="2189449" y="4259626"/>
            <a:chExt cx="2321015" cy="983273"/>
          </a:xfrm>
        </p:grpSpPr>
        <p:sp>
          <p:nvSpPr>
            <p:cNvPr id="23" name="橢圓 18">
              <a:extLst>
                <a:ext uri="{FF2B5EF4-FFF2-40B4-BE49-F238E27FC236}">
                  <a16:creationId xmlns:a16="http://schemas.microsoft.com/office/drawing/2014/main" id="{5029EE28-FCB6-8303-9277-24905CC846E4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rgbClr val="8800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noFill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575E400-1903-C0D1-A5B5-B4671E38D61C}"/>
                </a:ext>
              </a:extLst>
            </p:cNvPr>
            <p:cNvSpPr txBox="1"/>
            <p:nvPr/>
          </p:nvSpPr>
          <p:spPr>
            <a:xfrm>
              <a:off x="2888368" y="4339048"/>
              <a:ext cx="1523138" cy="416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600" b="1" dirty="0">
                  <a:solidFill>
                    <a:schemeClr val="bg1"/>
                  </a:solidFill>
                  <a:cs typeface="Arial" panose="020B0604020202020204" pitchFamily="34" charset="0"/>
                </a:rPr>
                <a:t>α</a:t>
              </a:r>
              <a:r>
                <a:rPr lang="sv-SE" sz="1600" b="1" dirty="0">
                  <a:solidFill>
                    <a:schemeClr val="bg1"/>
                  </a:solidFill>
                  <a:cs typeface="Arial" panose="020B0604020202020204" pitchFamily="34" charset="0"/>
                </a:rPr>
                <a:t>-</a:t>
              </a:r>
              <a:r>
                <a:rPr lang="en-GB" sz="1600" b="1" dirty="0">
                  <a:solidFill>
                    <a:schemeClr val="bg1"/>
                  </a:solidFill>
                  <a:cs typeface="Arial" panose="020B0604020202020204" pitchFamily="34" charset="0"/>
                </a:rPr>
                <a:t>9-cis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DC4364A2-C2EA-7F9A-8E44-5D9AC466F3A4}"/>
                </a:ext>
              </a:extLst>
            </p:cNvPr>
            <p:cNvSpPr txBox="1"/>
            <p:nvPr/>
          </p:nvSpPr>
          <p:spPr>
            <a:xfrm>
              <a:off x="2189449" y="4643525"/>
              <a:ext cx="2321015" cy="340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τ</a:t>
              </a:r>
              <a:r>
                <a:rPr lang="sv-SE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 =</a:t>
              </a:r>
              <a:r>
                <a:rPr lang="el-GR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 </a:t>
              </a:r>
              <a:r>
                <a:rPr lang="en-US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6</a:t>
              </a:r>
              <a:r>
                <a:rPr kumimoji="0"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 s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30D00EFB-C716-381A-D83C-E897A6C1CFA5}"/>
              </a:ext>
            </a:extLst>
          </p:cNvPr>
          <p:cNvSpPr txBox="1"/>
          <p:nvPr/>
        </p:nvSpPr>
        <p:spPr>
          <a:xfrm>
            <a:off x="7594235" y="4497579"/>
            <a:ext cx="34971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Configuration of unsaturation: </a:t>
            </a:r>
            <a:r>
              <a:rPr lang="en-GB" sz="1400" b="1" i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trans &gt; cis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17F4967-DA7C-B8AC-0CC4-81923B3E6967}"/>
              </a:ext>
            </a:extLst>
          </p:cNvPr>
          <p:cNvSpPr txBox="1"/>
          <p:nvPr/>
        </p:nvSpPr>
        <p:spPr>
          <a:xfrm>
            <a:off x="7583319" y="5570915"/>
            <a:ext cx="32274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Type of unsaturation: </a:t>
            </a:r>
            <a:r>
              <a:rPr lang="en-GB" sz="1400" b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alkene &gt; alkyne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AF7A4C3-C28E-E84D-CB34-A3E65C925235}"/>
              </a:ext>
            </a:extLst>
          </p:cNvPr>
          <p:cNvSpPr txBox="1"/>
          <p:nvPr/>
        </p:nvSpPr>
        <p:spPr>
          <a:xfrm>
            <a:off x="7589814" y="3224186"/>
            <a:ext cx="34176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dirty="0">
                <a:solidFill>
                  <a:srgbClr val="8A8A8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</a:t>
            </a:r>
            <a:r>
              <a:rPr lang="en-GB" sz="1400" dirty="0">
                <a:solidFill>
                  <a:srgbClr val="8A8A8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he position of the unsaturation matters:</a:t>
            </a:r>
          </a:p>
          <a:p>
            <a:r>
              <a:rPr lang="en-GB" sz="1400" b="1" dirty="0">
                <a:solidFill>
                  <a:srgbClr val="8A8A8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11-cis &gt; 9-cis &gt; 6-cis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4B8C797-6231-F941-3DEF-D941F43B6EDA}"/>
              </a:ext>
            </a:extLst>
          </p:cNvPr>
          <p:cNvGrpSpPr/>
          <p:nvPr/>
        </p:nvGrpSpPr>
        <p:grpSpPr>
          <a:xfrm>
            <a:off x="6286620" y="5375585"/>
            <a:ext cx="1831251" cy="799644"/>
            <a:chOff x="2189449" y="4259626"/>
            <a:chExt cx="2321015" cy="983273"/>
          </a:xfrm>
        </p:grpSpPr>
        <p:sp>
          <p:nvSpPr>
            <p:cNvPr id="37" name="橢圓 18">
              <a:extLst>
                <a:ext uri="{FF2B5EF4-FFF2-40B4-BE49-F238E27FC236}">
                  <a16:creationId xmlns:a16="http://schemas.microsoft.com/office/drawing/2014/main" id="{1C1C653C-E876-10DA-F084-4B476302E0FF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rgbClr val="8800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noFill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801EF0DB-D23E-33DD-5F46-12996E300CB8}"/>
                </a:ext>
              </a:extLst>
            </p:cNvPr>
            <p:cNvSpPr txBox="1"/>
            <p:nvPr/>
          </p:nvSpPr>
          <p:spPr>
            <a:xfrm>
              <a:off x="3054276" y="4290163"/>
              <a:ext cx="639187" cy="491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b="1" dirty="0">
                  <a:solidFill>
                    <a:schemeClr val="bg1"/>
                  </a:solidFill>
                  <a:cs typeface="Arial" panose="020B0604020202020204" pitchFamily="34" charset="0"/>
                </a:rPr>
                <a:t>04</a:t>
              </a:r>
              <a:endParaRPr lang="en-GB" sz="20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14296496-D828-65FD-FC5D-7B0963E86F60}"/>
                </a:ext>
              </a:extLst>
            </p:cNvPr>
            <p:cNvSpPr txBox="1"/>
            <p:nvPr/>
          </p:nvSpPr>
          <p:spPr>
            <a:xfrm>
              <a:off x="2189449" y="4643525"/>
              <a:ext cx="2321015" cy="340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alkyne</a:t>
              </a:r>
              <a:endParaRPr kumimoji="0" lang="en-US" altLang="zh-TW" sz="1200" b="1" dirty="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34012270-FB2C-B478-E382-1BF423693344}"/>
              </a:ext>
            </a:extLst>
          </p:cNvPr>
          <p:cNvGrpSpPr/>
          <p:nvPr/>
        </p:nvGrpSpPr>
        <p:grpSpPr>
          <a:xfrm>
            <a:off x="6293727" y="4300475"/>
            <a:ext cx="1831251" cy="799644"/>
            <a:chOff x="2189449" y="4259626"/>
            <a:chExt cx="2321015" cy="983273"/>
          </a:xfrm>
        </p:grpSpPr>
        <p:sp>
          <p:nvSpPr>
            <p:cNvPr id="62" name="橢圓 18">
              <a:extLst>
                <a:ext uri="{FF2B5EF4-FFF2-40B4-BE49-F238E27FC236}">
                  <a16:creationId xmlns:a16="http://schemas.microsoft.com/office/drawing/2014/main" id="{0F59F064-C614-9254-1E7A-816598C3CFDD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rgbClr val="8800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noFill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98B1BC06-6CF1-52EC-BDFD-1485F2981ECC}"/>
                </a:ext>
              </a:extLst>
            </p:cNvPr>
            <p:cNvSpPr txBox="1"/>
            <p:nvPr/>
          </p:nvSpPr>
          <p:spPr>
            <a:xfrm>
              <a:off x="3054276" y="4290163"/>
              <a:ext cx="639187" cy="491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b="1" dirty="0">
                  <a:solidFill>
                    <a:schemeClr val="bg1"/>
                  </a:solidFill>
                  <a:cs typeface="Arial" panose="020B0604020202020204" pitchFamily="34" charset="0"/>
                </a:rPr>
                <a:t>03</a:t>
              </a:r>
              <a:endParaRPr lang="en-GB" sz="20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F9C41045-8211-EA5C-6604-CAB03B5B4F40}"/>
                </a:ext>
              </a:extLst>
            </p:cNvPr>
            <p:cNvSpPr txBox="1"/>
            <p:nvPr/>
          </p:nvSpPr>
          <p:spPr>
            <a:xfrm>
              <a:off x="2189449" y="4643525"/>
              <a:ext cx="2321015" cy="340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200" b="1" dirty="0" err="1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Stereochem</a:t>
              </a:r>
              <a:r>
                <a:rPr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.</a:t>
              </a:r>
              <a:endParaRPr kumimoji="0" lang="en-US" altLang="zh-TW" sz="1200" b="1" dirty="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endParaRPr>
            </a:p>
          </p:txBody>
        </p: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DD898316-A623-EB97-B8B9-F41F90B049ED}"/>
              </a:ext>
            </a:extLst>
          </p:cNvPr>
          <p:cNvSpPr txBox="1"/>
          <p:nvPr/>
        </p:nvSpPr>
        <p:spPr>
          <a:xfrm>
            <a:off x="7610179" y="1881653"/>
            <a:ext cx="3870162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GB" sz="1400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G’ (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●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) = storage module; G” (</a:t>
            </a:r>
            <a:r>
              <a:rPr lang="en-GB" sz="1100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○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) = loss module</a:t>
            </a:r>
          </a:p>
          <a:p>
            <a:pPr algn="just"/>
            <a:r>
              <a:rPr lang="en-GB" sz="1400" b="1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solid-like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at high oscillation frequency</a:t>
            </a:r>
          </a:p>
          <a:p>
            <a:pPr algn="just"/>
            <a:r>
              <a:rPr lang="en-GB" sz="1400" b="1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liquid-like</a:t>
            </a:r>
            <a:r>
              <a:rPr lang="sv-SE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at low oscillation frequency</a:t>
            </a:r>
          </a:p>
        </p:txBody>
      </p:sp>
    </p:spTree>
    <p:extLst>
      <p:ext uri="{BB962C8B-B14F-4D97-AF65-F5344CB8AC3E}">
        <p14:creationId xmlns:p14="http://schemas.microsoft.com/office/powerpoint/2010/main" val="30465217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E48E6B1-67E5-4350-802B-35B2452FAE76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0" y="2749"/>
            <a:ext cx="1218607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FF5AAF2-B65A-4327-A2C8-DCF87D0960F7}"/>
              </a:ext>
            </a:extLst>
          </p:cNvPr>
          <p:cNvSpPr txBox="1"/>
          <p:nvPr/>
        </p:nvSpPr>
        <p:spPr>
          <a:xfrm>
            <a:off x="292692" y="175148"/>
            <a:ext cx="9346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880088"/>
                </a:solidFill>
              </a:rPr>
              <a:t>Structural Information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D427A60-4A14-4F34-8FA4-EF549FCB7D7A}"/>
              </a:ext>
            </a:extLst>
          </p:cNvPr>
          <p:cNvCxnSpPr>
            <a:cxnSpLocks/>
          </p:cNvCxnSpPr>
          <p:nvPr/>
        </p:nvCxnSpPr>
        <p:spPr>
          <a:xfrm>
            <a:off x="151282" y="607336"/>
            <a:ext cx="11817543" cy="26783"/>
          </a:xfrm>
          <a:prstGeom prst="line">
            <a:avLst/>
          </a:prstGeom>
          <a:ln w="28575">
            <a:solidFill>
              <a:srgbClr val="8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: Rounded Corners 376">
            <a:extLst>
              <a:ext uri="{FF2B5EF4-FFF2-40B4-BE49-F238E27FC236}">
                <a16:creationId xmlns:a16="http://schemas.microsoft.com/office/drawing/2014/main" id="{DD61D664-584F-4FE0-B3C5-92E39FDEA467}"/>
              </a:ext>
            </a:extLst>
          </p:cNvPr>
          <p:cNvSpPr/>
          <p:nvPr/>
        </p:nvSpPr>
        <p:spPr>
          <a:xfrm>
            <a:off x="151281" y="811961"/>
            <a:ext cx="5839943" cy="5870891"/>
          </a:xfrm>
          <a:custGeom>
            <a:avLst/>
            <a:gdLst>
              <a:gd name="connsiteX0" fmla="*/ 0 w 5236139"/>
              <a:gd name="connsiteY0" fmla="*/ 872707 h 5737133"/>
              <a:gd name="connsiteX1" fmla="*/ 872707 w 5236139"/>
              <a:gd name="connsiteY1" fmla="*/ 0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0 w 5236139"/>
              <a:gd name="connsiteY8" fmla="*/ 872707 h 5737133"/>
              <a:gd name="connsiteX0" fmla="*/ 8709 w 5236139"/>
              <a:gd name="connsiteY0" fmla="*/ 446594 h 5737740"/>
              <a:gd name="connsiteX1" fmla="*/ 872707 w 5236139"/>
              <a:gd name="connsiteY1" fmla="*/ 607 h 5737740"/>
              <a:gd name="connsiteX2" fmla="*/ 4363432 w 5236139"/>
              <a:gd name="connsiteY2" fmla="*/ 607 h 5737740"/>
              <a:gd name="connsiteX3" fmla="*/ 5236139 w 5236139"/>
              <a:gd name="connsiteY3" fmla="*/ 873314 h 5737740"/>
              <a:gd name="connsiteX4" fmla="*/ 5236139 w 5236139"/>
              <a:gd name="connsiteY4" fmla="*/ 4865033 h 5737740"/>
              <a:gd name="connsiteX5" fmla="*/ 4363432 w 5236139"/>
              <a:gd name="connsiteY5" fmla="*/ 5737740 h 5737740"/>
              <a:gd name="connsiteX6" fmla="*/ 872707 w 5236139"/>
              <a:gd name="connsiteY6" fmla="*/ 5737740 h 5737740"/>
              <a:gd name="connsiteX7" fmla="*/ 0 w 5236139"/>
              <a:gd name="connsiteY7" fmla="*/ 4865033 h 5737740"/>
              <a:gd name="connsiteX8" fmla="*/ 8709 w 5236139"/>
              <a:gd name="connsiteY8" fmla="*/ 446594 h 5737740"/>
              <a:gd name="connsiteX0" fmla="*/ 8709 w 5236139"/>
              <a:gd name="connsiteY0" fmla="*/ 445987 h 5737133"/>
              <a:gd name="connsiteX1" fmla="*/ 515656 w 5236139"/>
              <a:gd name="connsiteY1" fmla="*/ 8708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8709 w 5236139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863999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5238895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45841"/>
              <a:gd name="connsiteX1" fmla="*/ 506948 w 5227431"/>
              <a:gd name="connsiteY1" fmla="*/ 8708 h 5745841"/>
              <a:gd name="connsiteX2" fmla="*/ 4354724 w 5227431"/>
              <a:gd name="connsiteY2" fmla="*/ 0 h 5745841"/>
              <a:gd name="connsiteX3" fmla="*/ 5227431 w 5227431"/>
              <a:gd name="connsiteY3" fmla="*/ 872707 h 5745841"/>
              <a:gd name="connsiteX4" fmla="*/ 5227431 w 5227431"/>
              <a:gd name="connsiteY4" fmla="*/ 5238895 h 5745841"/>
              <a:gd name="connsiteX5" fmla="*/ 4746609 w 5227431"/>
              <a:gd name="connsiteY5" fmla="*/ 5745841 h 5745841"/>
              <a:gd name="connsiteX6" fmla="*/ 480822 w 5227431"/>
              <a:gd name="connsiteY6" fmla="*/ 5737133 h 5745841"/>
              <a:gd name="connsiteX7" fmla="*/ 0 w 5227431"/>
              <a:gd name="connsiteY7" fmla="*/ 5212769 h 5745841"/>
              <a:gd name="connsiteX8" fmla="*/ 1 w 5227431"/>
              <a:gd name="connsiteY8" fmla="*/ 445987 h 5745841"/>
              <a:gd name="connsiteX0" fmla="*/ 1 w 5227431"/>
              <a:gd name="connsiteY0" fmla="*/ 446002 h 5745856"/>
              <a:gd name="connsiteX1" fmla="*/ 506948 w 5227431"/>
              <a:gd name="connsiteY1" fmla="*/ 8723 h 5745856"/>
              <a:gd name="connsiteX2" fmla="*/ 4354724 w 5227431"/>
              <a:gd name="connsiteY2" fmla="*/ 15 h 5745856"/>
              <a:gd name="connsiteX3" fmla="*/ 5227431 w 5227431"/>
              <a:gd name="connsiteY3" fmla="*/ 472128 h 5745856"/>
              <a:gd name="connsiteX4" fmla="*/ 5227431 w 5227431"/>
              <a:gd name="connsiteY4" fmla="*/ 5238910 h 5745856"/>
              <a:gd name="connsiteX5" fmla="*/ 4746609 w 5227431"/>
              <a:gd name="connsiteY5" fmla="*/ 5745856 h 5745856"/>
              <a:gd name="connsiteX6" fmla="*/ 480822 w 5227431"/>
              <a:gd name="connsiteY6" fmla="*/ 5737148 h 5745856"/>
              <a:gd name="connsiteX7" fmla="*/ 0 w 5227431"/>
              <a:gd name="connsiteY7" fmla="*/ 5212784 h 5745856"/>
              <a:gd name="connsiteX8" fmla="*/ 1 w 5227431"/>
              <a:gd name="connsiteY8" fmla="*/ 446002 h 5745856"/>
              <a:gd name="connsiteX0" fmla="*/ 1 w 5227431"/>
              <a:gd name="connsiteY0" fmla="*/ 438374 h 5738228"/>
              <a:gd name="connsiteX1" fmla="*/ 506948 w 5227431"/>
              <a:gd name="connsiteY1" fmla="*/ 1095 h 5738228"/>
              <a:gd name="connsiteX2" fmla="*/ 4737901 w 5227431"/>
              <a:gd name="connsiteY2" fmla="*/ 9804 h 5738228"/>
              <a:gd name="connsiteX3" fmla="*/ 5227431 w 5227431"/>
              <a:gd name="connsiteY3" fmla="*/ 464500 h 5738228"/>
              <a:gd name="connsiteX4" fmla="*/ 5227431 w 5227431"/>
              <a:gd name="connsiteY4" fmla="*/ 5231282 h 5738228"/>
              <a:gd name="connsiteX5" fmla="*/ 4746609 w 5227431"/>
              <a:gd name="connsiteY5" fmla="*/ 5738228 h 5738228"/>
              <a:gd name="connsiteX6" fmla="*/ 480822 w 5227431"/>
              <a:gd name="connsiteY6" fmla="*/ 5729520 h 5738228"/>
              <a:gd name="connsiteX7" fmla="*/ 0 w 5227431"/>
              <a:gd name="connsiteY7" fmla="*/ 5205156 h 5738228"/>
              <a:gd name="connsiteX8" fmla="*/ 1 w 5227431"/>
              <a:gd name="connsiteY8" fmla="*/ 438374 h 5738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27431" h="5738228">
                <a:moveTo>
                  <a:pt x="1" y="438374"/>
                </a:moveTo>
                <a:cubicBezTo>
                  <a:pt x="1" y="-43609"/>
                  <a:pt x="24965" y="1095"/>
                  <a:pt x="506948" y="1095"/>
                </a:cubicBezTo>
                <a:lnTo>
                  <a:pt x="4737901" y="9804"/>
                </a:lnTo>
                <a:cubicBezTo>
                  <a:pt x="5219884" y="9804"/>
                  <a:pt x="5227431" y="-17483"/>
                  <a:pt x="5227431" y="464500"/>
                </a:cubicBezTo>
                <a:lnTo>
                  <a:pt x="5227431" y="5231282"/>
                </a:lnTo>
                <a:cubicBezTo>
                  <a:pt x="5227431" y="5713265"/>
                  <a:pt x="5228592" y="5738228"/>
                  <a:pt x="4746609" y="5738228"/>
                </a:cubicBezTo>
                <a:lnTo>
                  <a:pt x="480822" y="5729520"/>
                </a:lnTo>
                <a:cubicBezTo>
                  <a:pt x="-1161" y="5729520"/>
                  <a:pt x="0" y="5687139"/>
                  <a:pt x="0" y="5205156"/>
                </a:cubicBezTo>
                <a:cubicBezTo>
                  <a:pt x="0" y="3874583"/>
                  <a:pt x="1" y="1768947"/>
                  <a:pt x="1" y="438374"/>
                </a:cubicBezTo>
                <a:close/>
              </a:path>
            </a:pathLst>
          </a:custGeom>
          <a:noFill/>
          <a:ln w="19050">
            <a:solidFill>
              <a:srgbClr val="800080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: Rounded Corners 376">
            <a:extLst>
              <a:ext uri="{FF2B5EF4-FFF2-40B4-BE49-F238E27FC236}">
                <a16:creationId xmlns:a16="http://schemas.microsoft.com/office/drawing/2014/main" id="{77958061-16B6-4E63-9C10-45609997236F}"/>
              </a:ext>
            </a:extLst>
          </p:cNvPr>
          <p:cNvSpPr/>
          <p:nvPr/>
        </p:nvSpPr>
        <p:spPr>
          <a:xfrm>
            <a:off x="6200778" y="835638"/>
            <a:ext cx="5768047" cy="5847213"/>
          </a:xfrm>
          <a:custGeom>
            <a:avLst/>
            <a:gdLst>
              <a:gd name="connsiteX0" fmla="*/ 0 w 5236139"/>
              <a:gd name="connsiteY0" fmla="*/ 872707 h 5737133"/>
              <a:gd name="connsiteX1" fmla="*/ 872707 w 5236139"/>
              <a:gd name="connsiteY1" fmla="*/ 0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0 w 5236139"/>
              <a:gd name="connsiteY8" fmla="*/ 872707 h 5737133"/>
              <a:gd name="connsiteX0" fmla="*/ 8709 w 5236139"/>
              <a:gd name="connsiteY0" fmla="*/ 446594 h 5737740"/>
              <a:gd name="connsiteX1" fmla="*/ 872707 w 5236139"/>
              <a:gd name="connsiteY1" fmla="*/ 607 h 5737740"/>
              <a:gd name="connsiteX2" fmla="*/ 4363432 w 5236139"/>
              <a:gd name="connsiteY2" fmla="*/ 607 h 5737740"/>
              <a:gd name="connsiteX3" fmla="*/ 5236139 w 5236139"/>
              <a:gd name="connsiteY3" fmla="*/ 873314 h 5737740"/>
              <a:gd name="connsiteX4" fmla="*/ 5236139 w 5236139"/>
              <a:gd name="connsiteY4" fmla="*/ 4865033 h 5737740"/>
              <a:gd name="connsiteX5" fmla="*/ 4363432 w 5236139"/>
              <a:gd name="connsiteY5" fmla="*/ 5737740 h 5737740"/>
              <a:gd name="connsiteX6" fmla="*/ 872707 w 5236139"/>
              <a:gd name="connsiteY6" fmla="*/ 5737740 h 5737740"/>
              <a:gd name="connsiteX7" fmla="*/ 0 w 5236139"/>
              <a:gd name="connsiteY7" fmla="*/ 4865033 h 5737740"/>
              <a:gd name="connsiteX8" fmla="*/ 8709 w 5236139"/>
              <a:gd name="connsiteY8" fmla="*/ 446594 h 5737740"/>
              <a:gd name="connsiteX0" fmla="*/ 8709 w 5236139"/>
              <a:gd name="connsiteY0" fmla="*/ 445987 h 5737133"/>
              <a:gd name="connsiteX1" fmla="*/ 515656 w 5236139"/>
              <a:gd name="connsiteY1" fmla="*/ 8708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8709 w 5236139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863999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5238895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45841"/>
              <a:gd name="connsiteX1" fmla="*/ 506948 w 5227431"/>
              <a:gd name="connsiteY1" fmla="*/ 8708 h 5745841"/>
              <a:gd name="connsiteX2" fmla="*/ 4354724 w 5227431"/>
              <a:gd name="connsiteY2" fmla="*/ 0 h 5745841"/>
              <a:gd name="connsiteX3" fmla="*/ 5227431 w 5227431"/>
              <a:gd name="connsiteY3" fmla="*/ 872707 h 5745841"/>
              <a:gd name="connsiteX4" fmla="*/ 5227431 w 5227431"/>
              <a:gd name="connsiteY4" fmla="*/ 5238895 h 5745841"/>
              <a:gd name="connsiteX5" fmla="*/ 4746609 w 5227431"/>
              <a:gd name="connsiteY5" fmla="*/ 5745841 h 5745841"/>
              <a:gd name="connsiteX6" fmla="*/ 480822 w 5227431"/>
              <a:gd name="connsiteY6" fmla="*/ 5737133 h 5745841"/>
              <a:gd name="connsiteX7" fmla="*/ 0 w 5227431"/>
              <a:gd name="connsiteY7" fmla="*/ 5212769 h 5745841"/>
              <a:gd name="connsiteX8" fmla="*/ 1 w 5227431"/>
              <a:gd name="connsiteY8" fmla="*/ 445987 h 5745841"/>
              <a:gd name="connsiteX0" fmla="*/ 1 w 5227431"/>
              <a:gd name="connsiteY0" fmla="*/ 446002 h 5745856"/>
              <a:gd name="connsiteX1" fmla="*/ 506948 w 5227431"/>
              <a:gd name="connsiteY1" fmla="*/ 8723 h 5745856"/>
              <a:gd name="connsiteX2" fmla="*/ 4354724 w 5227431"/>
              <a:gd name="connsiteY2" fmla="*/ 15 h 5745856"/>
              <a:gd name="connsiteX3" fmla="*/ 5227431 w 5227431"/>
              <a:gd name="connsiteY3" fmla="*/ 472128 h 5745856"/>
              <a:gd name="connsiteX4" fmla="*/ 5227431 w 5227431"/>
              <a:gd name="connsiteY4" fmla="*/ 5238910 h 5745856"/>
              <a:gd name="connsiteX5" fmla="*/ 4746609 w 5227431"/>
              <a:gd name="connsiteY5" fmla="*/ 5745856 h 5745856"/>
              <a:gd name="connsiteX6" fmla="*/ 480822 w 5227431"/>
              <a:gd name="connsiteY6" fmla="*/ 5737148 h 5745856"/>
              <a:gd name="connsiteX7" fmla="*/ 0 w 5227431"/>
              <a:gd name="connsiteY7" fmla="*/ 5212784 h 5745856"/>
              <a:gd name="connsiteX8" fmla="*/ 1 w 5227431"/>
              <a:gd name="connsiteY8" fmla="*/ 446002 h 5745856"/>
              <a:gd name="connsiteX0" fmla="*/ 1 w 5227431"/>
              <a:gd name="connsiteY0" fmla="*/ 438374 h 5738228"/>
              <a:gd name="connsiteX1" fmla="*/ 506948 w 5227431"/>
              <a:gd name="connsiteY1" fmla="*/ 1095 h 5738228"/>
              <a:gd name="connsiteX2" fmla="*/ 4737901 w 5227431"/>
              <a:gd name="connsiteY2" fmla="*/ 9804 h 5738228"/>
              <a:gd name="connsiteX3" fmla="*/ 5227431 w 5227431"/>
              <a:gd name="connsiteY3" fmla="*/ 464500 h 5738228"/>
              <a:gd name="connsiteX4" fmla="*/ 5227431 w 5227431"/>
              <a:gd name="connsiteY4" fmla="*/ 5231282 h 5738228"/>
              <a:gd name="connsiteX5" fmla="*/ 4746609 w 5227431"/>
              <a:gd name="connsiteY5" fmla="*/ 5738228 h 5738228"/>
              <a:gd name="connsiteX6" fmla="*/ 480822 w 5227431"/>
              <a:gd name="connsiteY6" fmla="*/ 5729520 h 5738228"/>
              <a:gd name="connsiteX7" fmla="*/ 0 w 5227431"/>
              <a:gd name="connsiteY7" fmla="*/ 5205156 h 5738228"/>
              <a:gd name="connsiteX8" fmla="*/ 1 w 5227431"/>
              <a:gd name="connsiteY8" fmla="*/ 438374 h 5738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27431" h="5738228">
                <a:moveTo>
                  <a:pt x="1" y="438374"/>
                </a:moveTo>
                <a:cubicBezTo>
                  <a:pt x="1" y="-43609"/>
                  <a:pt x="24965" y="1095"/>
                  <a:pt x="506948" y="1095"/>
                </a:cubicBezTo>
                <a:lnTo>
                  <a:pt x="4737901" y="9804"/>
                </a:lnTo>
                <a:cubicBezTo>
                  <a:pt x="5219884" y="9804"/>
                  <a:pt x="5227431" y="-17483"/>
                  <a:pt x="5227431" y="464500"/>
                </a:cubicBezTo>
                <a:lnTo>
                  <a:pt x="5227431" y="5231282"/>
                </a:lnTo>
                <a:cubicBezTo>
                  <a:pt x="5227431" y="5713265"/>
                  <a:pt x="5228592" y="5738228"/>
                  <a:pt x="4746609" y="5738228"/>
                </a:cubicBezTo>
                <a:lnTo>
                  <a:pt x="480822" y="5729520"/>
                </a:lnTo>
                <a:cubicBezTo>
                  <a:pt x="-1161" y="5729520"/>
                  <a:pt x="0" y="5687139"/>
                  <a:pt x="0" y="5205156"/>
                </a:cubicBezTo>
                <a:cubicBezTo>
                  <a:pt x="0" y="3874583"/>
                  <a:pt x="1" y="1768947"/>
                  <a:pt x="1" y="438374"/>
                </a:cubicBezTo>
                <a:close/>
              </a:path>
            </a:pathLst>
          </a:custGeom>
          <a:noFill/>
          <a:ln w="19050">
            <a:solidFill>
              <a:srgbClr val="800080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EA5E7BD-4C71-7FCE-ED26-2A002DCDFCBF}"/>
              </a:ext>
            </a:extLst>
          </p:cNvPr>
          <p:cNvSpPr txBox="1"/>
          <p:nvPr/>
        </p:nvSpPr>
        <p:spPr>
          <a:xfrm>
            <a:off x="277430" y="930598"/>
            <a:ext cx="528510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SANS, SAXS and SLS</a:t>
            </a:r>
          </a:p>
          <a:p>
            <a:r>
              <a:rPr lang="en-GB" sz="1200" b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rheology profile is not associated to the diameter, but the contour</a:t>
            </a:r>
          </a:p>
          <a:p>
            <a:r>
              <a:rPr lang="en-GB" sz="1200" b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and persistence length of the WLM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915DA5A1-2AC6-B8FD-9580-E49B71F5328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2845" t="14947" r="6430" b="21179"/>
          <a:stretch/>
        </p:blipFill>
        <p:spPr>
          <a:xfrm>
            <a:off x="8846666" y="1707784"/>
            <a:ext cx="1219196" cy="1562100"/>
          </a:xfrm>
          <a:prstGeom prst="rect">
            <a:avLst/>
          </a:prstGeom>
        </p:spPr>
      </p:pic>
      <p:sp>
        <p:nvSpPr>
          <p:cNvPr id="66" name="TextBox 65">
            <a:extLst>
              <a:ext uri="{FF2B5EF4-FFF2-40B4-BE49-F238E27FC236}">
                <a16:creationId xmlns:a16="http://schemas.microsoft.com/office/drawing/2014/main" id="{52373501-79F9-8727-B120-5723ECC1BC7F}"/>
              </a:ext>
            </a:extLst>
          </p:cNvPr>
          <p:cNvSpPr txBox="1"/>
          <p:nvPr/>
        </p:nvSpPr>
        <p:spPr>
          <a:xfrm>
            <a:off x="6329857" y="924184"/>
            <a:ext cx="33804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Worm-like micelle</a:t>
            </a:r>
          </a:p>
          <a:p>
            <a:r>
              <a:rPr lang="en-GB" sz="1200" b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Cylindrical, elongated and entangled system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95AE7F2-E266-7C6A-6C3F-0C965A73B6D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3601" y="1663900"/>
            <a:ext cx="6674405" cy="510749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8CDB658-F6D7-A274-3019-FAAD6161CD1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8776" y="2837883"/>
            <a:ext cx="4590237" cy="3514512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7DA08176-1A6D-4A9F-0DA6-80B5551910A8}"/>
              </a:ext>
            </a:extLst>
          </p:cNvPr>
          <p:cNvSpPr/>
          <p:nvPr/>
        </p:nvSpPr>
        <p:spPr>
          <a:xfrm>
            <a:off x="8313755" y="3235055"/>
            <a:ext cx="281003" cy="387890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EA0FD98-CBC4-41D9-4071-6749B95AB53C}"/>
              </a:ext>
            </a:extLst>
          </p:cNvPr>
          <p:cNvCxnSpPr>
            <a:cxnSpLocks/>
          </p:cNvCxnSpPr>
          <p:nvPr/>
        </p:nvCxnSpPr>
        <p:spPr>
          <a:xfrm flipH="1">
            <a:off x="8313755" y="1707784"/>
            <a:ext cx="582761" cy="15272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A4EAF12-F213-3630-7CDA-FA037EB6D82F}"/>
              </a:ext>
            </a:extLst>
          </p:cNvPr>
          <p:cNvCxnSpPr>
            <a:cxnSpLocks/>
          </p:cNvCxnSpPr>
          <p:nvPr/>
        </p:nvCxnSpPr>
        <p:spPr>
          <a:xfrm flipH="1">
            <a:off x="8594758" y="3389227"/>
            <a:ext cx="1520955" cy="2337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F84CD6CC-0519-6A68-28A7-F272FFADC1C4}"/>
              </a:ext>
            </a:extLst>
          </p:cNvPr>
          <p:cNvSpPr/>
          <p:nvPr/>
        </p:nvSpPr>
        <p:spPr>
          <a:xfrm>
            <a:off x="8896516" y="1707784"/>
            <a:ext cx="1219197" cy="168295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8580D5EC-D6EA-53FB-952C-C214E4D62ED0}"/>
              </a:ext>
            </a:extLst>
          </p:cNvPr>
          <p:cNvGrpSpPr/>
          <p:nvPr/>
        </p:nvGrpSpPr>
        <p:grpSpPr>
          <a:xfrm>
            <a:off x="7419975" y="2937781"/>
            <a:ext cx="158" cy="3238025"/>
            <a:chOff x="7229475" y="2937781"/>
            <a:chExt cx="158" cy="3238025"/>
          </a:xfrm>
        </p:grpSpPr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DD81E5F3-9685-3E20-C565-2E5D8D929E7C}"/>
                </a:ext>
              </a:extLst>
            </p:cNvPr>
            <p:cNvCxnSpPr/>
            <p:nvPr/>
          </p:nvCxnSpPr>
          <p:spPr>
            <a:xfrm flipV="1">
              <a:off x="7229475" y="2937781"/>
              <a:ext cx="0" cy="161925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2D433191-4A26-98C8-9F33-88EDE373CDB1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7229633" y="4556556"/>
              <a:ext cx="0" cy="161925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C3981A1C-C81D-B33B-2E98-32B261DCF5A5}"/>
              </a:ext>
            </a:extLst>
          </p:cNvPr>
          <p:cNvSpPr txBox="1"/>
          <p:nvPr/>
        </p:nvSpPr>
        <p:spPr>
          <a:xfrm>
            <a:off x="7137369" y="4187224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L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7C251D6-7EC6-EDE9-6CDE-6F9AC0D9B201}"/>
              </a:ext>
            </a:extLst>
          </p:cNvPr>
          <p:cNvGrpSpPr/>
          <p:nvPr/>
        </p:nvGrpSpPr>
        <p:grpSpPr>
          <a:xfrm>
            <a:off x="5800986" y="3964006"/>
            <a:ext cx="1831251" cy="799644"/>
            <a:chOff x="2189449" y="4259626"/>
            <a:chExt cx="2321015" cy="983273"/>
          </a:xfrm>
        </p:grpSpPr>
        <p:sp>
          <p:nvSpPr>
            <p:cNvPr id="29" name="橢圓 18">
              <a:extLst>
                <a:ext uri="{FF2B5EF4-FFF2-40B4-BE49-F238E27FC236}">
                  <a16:creationId xmlns:a16="http://schemas.microsoft.com/office/drawing/2014/main" id="{7A9DAD34-29C0-879B-AFD6-4D0DB7D0F158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rgbClr val="8800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noFill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63769CE0-456E-DCE2-8325-5E98A9E8B601}"/>
                </a:ext>
              </a:extLst>
            </p:cNvPr>
            <p:cNvSpPr txBox="1"/>
            <p:nvPr/>
          </p:nvSpPr>
          <p:spPr>
            <a:xfrm>
              <a:off x="3054276" y="4290163"/>
              <a:ext cx="639187" cy="491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b="1" dirty="0">
                  <a:solidFill>
                    <a:schemeClr val="bg1"/>
                  </a:solidFill>
                  <a:cs typeface="Arial" panose="020B0604020202020204" pitchFamily="34" charset="0"/>
                </a:rPr>
                <a:t>03</a:t>
              </a:r>
              <a:endParaRPr lang="en-GB" sz="20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77E7039-F903-6C7D-16B3-042500EF802F}"/>
                </a:ext>
              </a:extLst>
            </p:cNvPr>
            <p:cNvSpPr txBox="1"/>
            <p:nvPr/>
          </p:nvSpPr>
          <p:spPr>
            <a:xfrm>
              <a:off x="2189449" y="4643525"/>
              <a:ext cx="2321015" cy="567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Contour</a:t>
              </a:r>
            </a:p>
            <a:p>
              <a:pPr algn="ctr"/>
              <a:r>
                <a:rPr kumimoji="0"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length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079D8D1-51AC-C026-5301-F494FC2C78B9}"/>
              </a:ext>
            </a:extLst>
          </p:cNvPr>
          <p:cNvGrpSpPr/>
          <p:nvPr/>
        </p:nvGrpSpPr>
        <p:grpSpPr>
          <a:xfrm>
            <a:off x="7521879" y="2370405"/>
            <a:ext cx="1831251" cy="799644"/>
            <a:chOff x="2189449" y="4259626"/>
            <a:chExt cx="2321015" cy="983273"/>
          </a:xfrm>
        </p:grpSpPr>
        <p:sp>
          <p:nvSpPr>
            <p:cNvPr id="34" name="橢圓 18">
              <a:extLst>
                <a:ext uri="{FF2B5EF4-FFF2-40B4-BE49-F238E27FC236}">
                  <a16:creationId xmlns:a16="http://schemas.microsoft.com/office/drawing/2014/main" id="{761DF742-EB5A-7C40-ACCC-FBBA16895D1A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rgbClr val="8800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noFill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3B23B299-5604-A15D-66AB-6F0AB8971791}"/>
                </a:ext>
              </a:extLst>
            </p:cNvPr>
            <p:cNvSpPr txBox="1"/>
            <p:nvPr/>
          </p:nvSpPr>
          <p:spPr>
            <a:xfrm>
              <a:off x="3054276" y="4290163"/>
              <a:ext cx="639187" cy="491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b="1" dirty="0">
                  <a:solidFill>
                    <a:schemeClr val="bg1"/>
                  </a:solidFill>
                  <a:cs typeface="Arial" panose="020B0604020202020204" pitchFamily="34" charset="0"/>
                </a:rPr>
                <a:t>02</a:t>
              </a:r>
              <a:endParaRPr lang="en-GB" sz="20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3C2DEC65-FCD7-FC11-F249-69C6B7F90818}"/>
                </a:ext>
              </a:extLst>
            </p:cNvPr>
            <p:cNvSpPr txBox="1"/>
            <p:nvPr/>
          </p:nvSpPr>
          <p:spPr>
            <a:xfrm>
              <a:off x="2189449" y="4643525"/>
              <a:ext cx="2321015" cy="567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Persistence</a:t>
              </a:r>
            </a:p>
            <a:p>
              <a:pPr algn="ctr"/>
              <a:r>
                <a:rPr kumimoji="0"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length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57A5B06-1F0B-F687-53FE-367FE2227FA8}"/>
              </a:ext>
            </a:extLst>
          </p:cNvPr>
          <p:cNvGrpSpPr/>
          <p:nvPr/>
        </p:nvGrpSpPr>
        <p:grpSpPr>
          <a:xfrm>
            <a:off x="9677505" y="1707784"/>
            <a:ext cx="1831251" cy="799644"/>
            <a:chOff x="2189449" y="4259626"/>
            <a:chExt cx="2321015" cy="983273"/>
          </a:xfrm>
        </p:grpSpPr>
        <p:sp>
          <p:nvSpPr>
            <p:cNvPr id="39" name="橢圓 18">
              <a:extLst>
                <a:ext uri="{FF2B5EF4-FFF2-40B4-BE49-F238E27FC236}">
                  <a16:creationId xmlns:a16="http://schemas.microsoft.com/office/drawing/2014/main" id="{8F701861-C911-D3DE-7ED6-09911F88D972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rgbClr val="8800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noFill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5BE79A8F-83F1-BF07-E5F5-29C7CF1FCD1E}"/>
                </a:ext>
              </a:extLst>
            </p:cNvPr>
            <p:cNvSpPr txBox="1"/>
            <p:nvPr/>
          </p:nvSpPr>
          <p:spPr>
            <a:xfrm>
              <a:off x="3054276" y="4290163"/>
              <a:ext cx="639187" cy="491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b="1" dirty="0">
                  <a:solidFill>
                    <a:schemeClr val="bg1"/>
                  </a:solidFill>
                  <a:cs typeface="Arial" panose="020B0604020202020204" pitchFamily="34" charset="0"/>
                </a:rPr>
                <a:t>01</a:t>
              </a:r>
              <a:endParaRPr lang="en-GB" sz="20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B3D23582-228A-AEA6-38D4-71C05EAD1D37}"/>
                </a:ext>
              </a:extLst>
            </p:cNvPr>
            <p:cNvSpPr txBox="1"/>
            <p:nvPr/>
          </p:nvSpPr>
          <p:spPr>
            <a:xfrm>
              <a:off x="2189449" y="4643525"/>
              <a:ext cx="2321015" cy="340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Diameter</a:t>
              </a:r>
              <a:endParaRPr kumimoji="0" lang="en-US" altLang="zh-TW" sz="1200" b="1" dirty="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endParaRPr>
            </a:p>
          </p:txBody>
        </p:sp>
      </p:grp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D261343D-F656-4FCD-086C-B6825F22E107}"/>
              </a:ext>
            </a:extLst>
          </p:cNvPr>
          <p:cNvCxnSpPr>
            <a:cxnSpLocks/>
          </p:cNvCxnSpPr>
          <p:nvPr/>
        </p:nvCxnSpPr>
        <p:spPr>
          <a:xfrm>
            <a:off x="1196137" y="2483776"/>
            <a:ext cx="817787" cy="18748"/>
          </a:xfrm>
          <a:prstGeom prst="line">
            <a:avLst/>
          </a:prstGeom>
          <a:ln w="28575">
            <a:solidFill>
              <a:srgbClr val="8800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C5FBB48-0D91-3488-9449-5A47C51797F7}"/>
              </a:ext>
            </a:extLst>
          </p:cNvPr>
          <p:cNvCxnSpPr>
            <a:cxnSpLocks/>
          </p:cNvCxnSpPr>
          <p:nvPr/>
        </p:nvCxnSpPr>
        <p:spPr>
          <a:xfrm rot="5400000">
            <a:off x="1107330" y="2483776"/>
            <a:ext cx="156391" cy="0"/>
          </a:xfrm>
          <a:prstGeom prst="line">
            <a:avLst/>
          </a:prstGeom>
          <a:ln w="28575">
            <a:solidFill>
              <a:srgbClr val="8800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29B80779-2BD0-6E7D-64AE-7F51855BDFB8}"/>
              </a:ext>
            </a:extLst>
          </p:cNvPr>
          <p:cNvCxnSpPr>
            <a:cxnSpLocks/>
          </p:cNvCxnSpPr>
          <p:nvPr/>
        </p:nvCxnSpPr>
        <p:spPr>
          <a:xfrm rot="5400000">
            <a:off x="1935729" y="2495672"/>
            <a:ext cx="156391" cy="0"/>
          </a:xfrm>
          <a:prstGeom prst="line">
            <a:avLst/>
          </a:prstGeom>
          <a:ln w="28575">
            <a:solidFill>
              <a:srgbClr val="8800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2C801CC4-BC98-3073-9CC0-49A6050E9011}"/>
              </a:ext>
            </a:extLst>
          </p:cNvPr>
          <p:cNvCxnSpPr>
            <a:cxnSpLocks/>
          </p:cNvCxnSpPr>
          <p:nvPr/>
        </p:nvCxnSpPr>
        <p:spPr>
          <a:xfrm>
            <a:off x="2032412" y="2502524"/>
            <a:ext cx="839156" cy="4904"/>
          </a:xfrm>
          <a:prstGeom prst="line">
            <a:avLst/>
          </a:prstGeom>
          <a:ln w="28575">
            <a:solidFill>
              <a:srgbClr val="8800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8D432322-D6B2-8726-69B9-08FBA531DD33}"/>
              </a:ext>
            </a:extLst>
          </p:cNvPr>
          <p:cNvCxnSpPr>
            <a:cxnSpLocks/>
          </p:cNvCxnSpPr>
          <p:nvPr/>
        </p:nvCxnSpPr>
        <p:spPr>
          <a:xfrm rot="5400000">
            <a:off x="2809904" y="2518180"/>
            <a:ext cx="156391" cy="0"/>
          </a:xfrm>
          <a:prstGeom prst="line">
            <a:avLst/>
          </a:prstGeom>
          <a:ln w="28575">
            <a:solidFill>
              <a:srgbClr val="8800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4A3BFDB5-6CE1-CF9C-435F-AF60091647DB}"/>
              </a:ext>
            </a:extLst>
          </p:cNvPr>
          <p:cNvSpPr txBox="1"/>
          <p:nvPr/>
        </p:nvSpPr>
        <p:spPr>
          <a:xfrm>
            <a:off x="1134535" y="1978514"/>
            <a:ext cx="7755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Contour</a:t>
            </a:r>
          </a:p>
          <a:p>
            <a:pPr algn="ctr"/>
            <a:r>
              <a:rPr lang="en-GB" sz="1200" b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length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14AFF30-6931-65C9-5F59-4E990467ABD4}"/>
              </a:ext>
            </a:extLst>
          </p:cNvPr>
          <p:cNvSpPr txBox="1"/>
          <p:nvPr/>
        </p:nvSpPr>
        <p:spPr>
          <a:xfrm>
            <a:off x="1948068" y="2003272"/>
            <a:ext cx="9899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Persistence</a:t>
            </a:r>
          </a:p>
          <a:p>
            <a:pPr algn="ctr"/>
            <a:r>
              <a:rPr lang="en-GB" sz="1200" b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length</a:t>
            </a:r>
          </a:p>
        </p:txBody>
      </p:sp>
      <p:sp>
        <p:nvSpPr>
          <p:cNvPr id="69" name="Slide Number Placeholder 1">
            <a:extLst>
              <a:ext uri="{FF2B5EF4-FFF2-40B4-BE49-F238E27FC236}">
                <a16:creationId xmlns:a16="http://schemas.microsoft.com/office/drawing/2014/main" id="{9869EB46-5113-9A2D-F5C9-0AC2A2216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AB76D4D-523E-4AFC-A925-8C6F88F7FB8D}" type="slidenum">
              <a:rPr lang="en-GB" smtClean="0"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15922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E48E6B1-67E5-4350-802B-35B2452FAE76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0" y="2749"/>
            <a:ext cx="1218607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FF5AAF2-B65A-4327-A2C8-DCF87D0960F7}"/>
              </a:ext>
            </a:extLst>
          </p:cNvPr>
          <p:cNvSpPr txBox="1"/>
          <p:nvPr/>
        </p:nvSpPr>
        <p:spPr>
          <a:xfrm>
            <a:off x="292692" y="175148"/>
            <a:ext cx="9346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880088"/>
                </a:solidFill>
              </a:rPr>
              <a:t>Structural Information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D427A60-4A14-4F34-8FA4-EF549FCB7D7A}"/>
              </a:ext>
            </a:extLst>
          </p:cNvPr>
          <p:cNvCxnSpPr>
            <a:cxnSpLocks/>
          </p:cNvCxnSpPr>
          <p:nvPr/>
        </p:nvCxnSpPr>
        <p:spPr>
          <a:xfrm>
            <a:off x="151282" y="607336"/>
            <a:ext cx="11817543" cy="26783"/>
          </a:xfrm>
          <a:prstGeom prst="line">
            <a:avLst/>
          </a:prstGeom>
          <a:ln w="28575">
            <a:solidFill>
              <a:srgbClr val="8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: Rounded Corners 376">
            <a:extLst>
              <a:ext uri="{FF2B5EF4-FFF2-40B4-BE49-F238E27FC236}">
                <a16:creationId xmlns:a16="http://schemas.microsoft.com/office/drawing/2014/main" id="{DD61D664-584F-4FE0-B3C5-92E39FDEA467}"/>
              </a:ext>
            </a:extLst>
          </p:cNvPr>
          <p:cNvSpPr/>
          <p:nvPr/>
        </p:nvSpPr>
        <p:spPr>
          <a:xfrm>
            <a:off x="151281" y="811961"/>
            <a:ext cx="5839943" cy="5870891"/>
          </a:xfrm>
          <a:custGeom>
            <a:avLst/>
            <a:gdLst>
              <a:gd name="connsiteX0" fmla="*/ 0 w 5236139"/>
              <a:gd name="connsiteY0" fmla="*/ 872707 h 5737133"/>
              <a:gd name="connsiteX1" fmla="*/ 872707 w 5236139"/>
              <a:gd name="connsiteY1" fmla="*/ 0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0 w 5236139"/>
              <a:gd name="connsiteY8" fmla="*/ 872707 h 5737133"/>
              <a:gd name="connsiteX0" fmla="*/ 8709 w 5236139"/>
              <a:gd name="connsiteY0" fmla="*/ 446594 h 5737740"/>
              <a:gd name="connsiteX1" fmla="*/ 872707 w 5236139"/>
              <a:gd name="connsiteY1" fmla="*/ 607 h 5737740"/>
              <a:gd name="connsiteX2" fmla="*/ 4363432 w 5236139"/>
              <a:gd name="connsiteY2" fmla="*/ 607 h 5737740"/>
              <a:gd name="connsiteX3" fmla="*/ 5236139 w 5236139"/>
              <a:gd name="connsiteY3" fmla="*/ 873314 h 5737740"/>
              <a:gd name="connsiteX4" fmla="*/ 5236139 w 5236139"/>
              <a:gd name="connsiteY4" fmla="*/ 4865033 h 5737740"/>
              <a:gd name="connsiteX5" fmla="*/ 4363432 w 5236139"/>
              <a:gd name="connsiteY5" fmla="*/ 5737740 h 5737740"/>
              <a:gd name="connsiteX6" fmla="*/ 872707 w 5236139"/>
              <a:gd name="connsiteY6" fmla="*/ 5737740 h 5737740"/>
              <a:gd name="connsiteX7" fmla="*/ 0 w 5236139"/>
              <a:gd name="connsiteY7" fmla="*/ 4865033 h 5737740"/>
              <a:gd name="connsiteX8" fmla="*/ 8709 w 5236139"/>
              <a:gd name="connsiteY8" fmla="*/ 446594 h 5737740"/>
              <a:gd name="connsiteX0" fmla="*/ 8709 w 5236139"/>
              <a:gd name="connsiteY0" fmla="*/ 445987 h 5737133"/>
              <a:gd name="connsiteX1" fmla="*/ 515656 w 5236139"/>
              <a:gd name="connsiteY1" fmla="*/ 8708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8709 w 5236139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863999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5238895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45841"/>
              <a:gd name="connsiteX1" fmla="*/ 506948 w 5227431"/>
              <a:gd name="connsiteY1" fmla="*/ 8708 h 5745841"/>
              <a:gd name="connsiteX2" fmla="*/ 4354724 w 5227431"/>
              <a:gd name="connsiteY2" fmla="*/ 0 h 5745841"/>
              <a:gd name="connsiteX3" fmla="*/ 5227431 w 5227431"/>
              <a:gd name="connsiteY3" fmla="*/ 872707 h 5745841"/>
              <a:gd name="connsiteX4" fmla="*/ 5227431 w 5227431"/>
              <a:gd name="connsiteY4" fmla="*/ 5238895 h 5745841"/>
              <a:gd name="connsiteX5" fmla="*/ 4746609 w 5227431"/>
              <a:gd name="connsiteY5" fmla="*/ 5745841 h 5745841"/>
              <a:gd name="connsiteX6" fmla="*/ 480822 w 5227431"/>
              <a:gd name="connsiteY6" fmla="*/ 5737133 h 5745841"/>
              <a:gd name="connsiteX7" fmla="*/ 0 w 5227431"/>
              <a:gd name="connsiteY7" fmla="*/ 5212769 h 5745841"/>
              <a:gd name="connsiteX8" fmla="*/ 1 w 5227431"/>
              <a:gd name="connsiteY8" fmla="*/ 445987 h 5745841"/>
              <a:gd name="connsiteX0" fmla="*/ 1 w 5227431"/>
              <a:gd name="connsiteY0" fmla="*/ 446002 h 5745856"/>
              <a:gd name="connsiteX1" fmla="*/ 506948 w 5227431"/>
              <a:gd name="connsiteY1" fmla="*/ 8723 h 5745856"/>
              <a:gd name="connsiteX2" fmla="*/ 4354724 w 5227431"/>
              <a:gd name="connsiteY2" fmla="*/ 15 h 5745856"/>
              <a:gd name="connsiteX3" fmla="*/ 5227431 w 5227431"/>
              <a:gd name="connsiteY3" fmla="*/ 472128 h 5745856"/>
              <a:gd name="connsiteX4" fmla="*/ 5227431 w 5227431"/>
              <a:gd name="connsiteY4" fmla="*/ 5238910 h 5745856"/>
              <a:gd name="connsiteX5" fmla="*/ 4746609 w 5227431"/>
              <a:gd name="connsiteY5" fmla="*/ 5745856 h 5745856"/>
              <a:gd name="connsiteX6" fmla="*/ 480822 w 5227431"/>
              <a:gd name="connsiteY6" fmla="*/ 5737148 h 5745856"/>
              <a:gd name="connsiteX7" fmla="*/ 0 w 5227431"/>
              <a:gd name="connsiteY7" fmla="*/ 5212784 h 5745856"/>
              <a:gd name="connsiteX8" fmla="*/ 1 w 5227431"/>
              <a:gd name="connsiteY8" fmla="*/ 446002 h 5745856"/>
              <a:gd name="connsiteX0" fmla="*/ 1 w 5227431"/>
              <a:gd name="connsiteY0" fmla="*/ 438374 h 5738228"/>
              <a:gd name="connsiteX1" fmla="*/ 506948 w 5227431"/>
              <a:gd name="connsiteY1" fmla="*/ 1095 h 5738228"/>
              <a:gd name="connsiteX2" fmla="*/ 4737901 w 5227431"/>
              <a:gd name="connsiteY2" fmla="*/ 9804 h 5738228"/>
              <a:gd name="connsiteX3" fmla="*/ 5227431 w 5227431"/>
              <a:gd name="connsiteY3" fmla="*/ 464500 h 5738228"/>
              <a:gd name="connsiteX4" fmla="*/ 5227431 w 5227431"/>
              <a:gd name="connsiteY4" fmla="*/ 5231282 h 5738228"/>
              <a:gd name="connsiteX5" fmla="*/ 4746609 w 5227431"/>
              <a:gd name="connsiteY5" fmla="*/ 5738228 h 5738228"/>
              <a:gd name="connsiteX6" fmla="*/ 480822 w 5227431"/>
              <a:gd name="connsiteY6" fmla="*/ 5729520 h 5738228"/>
              <a:gd name="connsiteX7" fmla="*/ 0 w 5227431"/>
              <a:gd name="connsiteY7" fmla="*/ 5205156 h 5738228"/>
              <a:gd name="connsiteX8" fmla="*/ 1 w 5227431"/>
              <a:gd name="connsiteY8" fmla="*/ 438374 h 5738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27431" h="5738228">
                <a:moveTo>
                  <a:pt x="1" y="438374"/>
                </a:moveTo>
                <a:cubicBezTo>
                  <a:pt x="1" y="-43609"/>
                  <a:pt x="24965" y="1095"/>
                  <a:pt x="506948" y="1095"/>
                </a:cubicBezTo>
                <a:lnTo>
                  <a:pt x="4737901" y="9804"/>
                </a:lnTo>
                <a:cubicBezTo>
                  <a:pt x="5219884" y="9804"/>
                  <a:pt x="5227431" y="-17483"/>
                  <a:pt x="5227431" y="464500"/>
                </a:cubicBezTo>
                <a:lnTo>
                  <a:pt x="5227431" y="5231282"/>
                </a:lnTo>
                <a:cubicBezTo>
                  <a:pt x="5227431" y="5713265"/>
                  <a:pt x="5228592" y="5738228"/>
                  <a:pt x="4746609" y="5738228"/>
                </a:cubicBezTo>
                <a:lnTo>
                  <a:pt x="480822" y="5729520"/>
                </a:lnTo>
                <a:cubicBezTo>
                  <a:pt x="-1161" y="5729520"/>
                  <a:pt x="0" y="5687139"/>
                  <a:pt x="0" y="5205156"/>
                </a:cubicBezTo>
                <a:cubicBezTo>
                  <a:pt x="0" y="3874583"/>
                  <a:pt x="1" y="1768947"/>
                  <a:pt x="1" y="438374"/>
                </a:cubicBezTo>
                <a:close/>
              </a:path>
            </a:pathLst>
          </a:custGeom>
          <a:noFill/>
          <a:ln w="19050">
            <a:solidFill>
              <a:srgbClr val="800080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: Rounded Corners 376">
            <a:extLst>
              <a:ext uri="{FF2B5EF4-FFF2-40B4-BE49-F238E27FC236}">
                <a16:creationId xmlns:a16="http://schemas.microsoft.com/office/drawing/2014/main" id="{77958061-16B6-4E63-9C10-45609997236F}"/>
              </a:ext>
            </a:extLst>
          </p:cNvPr>
          <p:cNvSpPr/>
          <p:nvPr/>
        </p:nvSpPr>
        <p:spPr>
          <a:xfrm>
            <a:off x="6200778" y="835638"/>
            <a:ext cx="5768047" cy="5847213"/>
          </a:xfrm>
          <a:custGeom>
            <a:avLst/>
            <a:gdLst>
              <a:gd name="connsiteX0" fmla="*/ 0 w 5236139"/>
              <a:gd name="connsiteY0" fmla="*/ 872707 h 5737133"/>
              <a:gd name="connsiteX1" fmla="*/ 872707 w 5236139"/>
              <a:gd name="connsiteY1" fmla="*/ 0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0 w 5236139"/>
              <a:gd name="connsiteY8" fmla="*/ 872707 h 5737133"/>
              <a:gd name="connsiteX0" fmla="*/ 8709 w 5236139"/>
              <a:gd name="connsiteY0" fmla="*/ 446594 h 5737740"/>
              <a:gd name="connsiteX1" fmla="*/ 872707 w 5236139"/>
              <a:gd name="connsiteY1" fmla="*/ 607 h 5737740"/>
              <a:gd name="connsiteX2" fmla="*/ 4363432 w 5236139"/>
              <a:gd name="connsiteY2" fmla="*/ 607 h 5737740"/>
              <a:gd name="connsiteX3" fmla="*/ 5236139 w 5236139"/>
              <a:gd name="connsiteY3" fmla="*/ 873314 h 5737740"/>
              <a:gd name="connsiteX4" fmla="*/ 5236139 w 5236139"/>
              <a:gd name="connsiteY4" fmla="*/ 4865033 h 5737740"/>
              <a:gd name="connsiteX5" fmla="*/ 4363432 w 5236139"/>
              <a:gd name="connsiteY5" fmla="*/ 5737740 h 5737740"/>
              <a:gd name="connsiteX6" fmla="*/ 872707 w 5236139"/>
              <a:gd name="connsiteY6" fmla="*/ 5737740 h 5737740"/>
              <a:gd name="connsiteX7" fmla="*/ 0 w 5236139"/>
              <a:gd name="connsiteY7" fmla="*/ 4865033 h 5737740"/>
              <a:gd name="connsiteX8" fmla="*/ 8709 w 5236139"/>
              <a:gd name="connsiteY8" fmla="*/ 446594 h 5737740"/>
              <a:gd name="connsiteX0" fmla="*/ 8709 w 5236139"/>
              <a:gd name="connsiteY0" fmla="*/ 445987 h 5737133"/>
              <a:gd name="connsiteX1" fmla="*/ 515656 w 5236139"/>
              <a:gd name="connsiteY1" fmla="*/ 8708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8709 w 5236139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863999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5238895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45841"/>
              <a:gd name="connsiteX1" fmla="*/ 506948 w 5227431"/>
              <a:gd name="connsiteY1" fmla="*/ 8708 h 5745841"/>
              <a:gd name="connsiteX2" fmla="*/ 4354724 w 5227431"/>
              <a:gd name="connsiteY2" fmla="*/ 0 h 5745841"/>
              <a:gd name="connsiteX3" fmla="*/ 5227431 w 5227431"/>
              <a:gd name="connsiteY3" fmla="*/ 872707 h 5745841"/>
              <a:gd name="connsiteX4" fmla="*/ 5227431 w 5227431"/>
              <a:gd name="connsiteY4" fmla="*/ 5238895 h 5745841"/>
              <a:gd name="connsiteX5" fmla="*/ 4746609 w 5227431"/>
              <a:gd name="connsiteY5" fmla="*/ 5745841 h 5745841"/>
              <a:gd name="connsiteX6" fmla="*/ 480822 w 5227431"/>
              <a:gd name="connsiteY6" fmla="*/ 5737133 h 5745841"/>
              <a:gd name="connsiteX7" fmla="*/ 0 w 5227431"/>
              <a:gd name="connsiteY7" fmla="*/ 5212769 h 5745841"/>
              <a:gd name="connsiteX8" fmla="*/ 1 w 5227431"/>
              <a:gd name="connsiteY8" fmla="*/ 445987 h 5745841"/>
              <a:gd name="connsiteX0" fmla="*/ 1 w 5227431"/>
              <a:gd name="connsiteY0" fmla="*/ 446002 h 5745856"/>
              <a:gd name="connsiteX1" fmla="*/ 506948 w 5227431"/>
              <a:gd name="connsiteY1" fmla="*/ 8723 h 5745856"/>
              <a:gd name="connsiteX2" fmla="*/ 4354724 w 5227431"/>
              <a:gd name="connsiteY2" fmla="*/ 15 h 5745856"/>
              <a:gd name="connsiteX3" fmla="*/ 5227431 w 5227431"/>
              <a:gd name="connsiteY3" fmla="*/ 472128 h 5745856"/>
              <a:gd name="connsiteX4" fmla="*/ 5227431 w 5227431"/>
              <a:gd name="connsiteY4" fmla="*/ 5238910 h 5745856"/>
              <a:gd name="connsiteX5" fmla="*/ 4746609 w 5227431"/>
              <a:gd name="connsiteY5" fmla="*/ 5745856 h 5745856"/>
              <a:gd name="connsiteX6" fmla="*/ 480822 w 5227431"/>
              <a:gd name="connsiteY6" fmla="*/ 5737148 h 5745856"/>
              <a:gd name="connsiteX7" fmla="*/ 0 w 5227431"/>
              <a:gd name="connsiteY7" fmla="*/ 5212784 h 5745856"/>
              <a:gd name="connsiteX8" fmla="*/ 1 w 5227431"/>
              <a:gd name="connsiteY8" fmla="*/ 446002 h 5745856"/>
              <a:gd name="connsiteX0" fmla="*/ 1 w 5227431"/>
              <a:gd name="connsiteY0" fmla="*/ 438374 h 5738228"/>
              <a:gd name="connsiteX1" fmla="*/ 506948 w 5227431"/>
              <a:gd name="connsiteY1" fmla="*/ 1095 h 5738228"/>
              <a:gd name="connsiteX2" fmla="*/ 4737901 w 5227431"/>
              <a:gd name="connsiteY2" fmla="*/ 9804 h 5738228"/>
              <a:gd name="connsiteX3" fmla="*/ 5227431 w 5227431"/>
              <a:gd name="connsiteY3" fmla="*/ 464500 h 5738228"/>
              <a:gd name="connsiteX4" fmla="*/ 5227431 w 5227431"/>
              <a:gd name="connsiteY4" fmla="*/ 5231282 h 5738228"/>
              <a:gd name="connsiteX5" fmla="*/ 4746609 w 5227431"/>
              <a:gd name="connsiteY5" fmla="*/ 5738228 h 5738228"/>
              <a:gd name="connsiteX6" fmla="*/ 480822 w 5227431"/>
              <a:gd name="connsiteY6" fmla="*/ 5729520 h 5738228"/>
              <a:gd name="connsiteX7" fmla="*/ 0 w 5227431"/>
              <a:gd name="connsiteY7" fmla="*/ 5205156 h 5738228"/>
              <a:gd name="connsiteX8" fmla="*/ 1 w 5227431"/>
              <a:gd name="connsiteY8" fmla="*/ 438374 h 5738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27431" h="5738228">
                <a:moveTo>
                  <a:pt x="1" y="438374"/>
                </a:moveTo>
                <a:cubicBezTo>
                  <a:pt x="1" y="-43609"/>
                  <a:pt x="24965" y="1095"/>
                  <a:pt x="506948" y="1095"/>
                </a:cubicBezTo>
                <a:lnTo>
                  <a:pt x="4737901" y="9804"/>
                </a:lnTo>
                <a:cubicBezTo>
                  <a:pt x="5219884" y="9804"/>
                  <a:pt x="5227431" y="-17483"/>
                  <a:pt x="5227431" y="464500"/>
                </a:cubicBezTo>
                <a:lnTo>
                  <a:pt x="5227431" y="5231282"/>
                </a:lnTo>
                <a:cubicBezTo>
                  <a:pt x="5227431" y="5713265"/>
                  <a:pt x="5228592" y="5738228"/>
                  <a:pt x="4746609" y="5738228"/>
                </a:cubicBezTo>
                <a:lnTo>
                  <a:pt x="480822" y="5729520"/>
                </a:lnTo>
                <a:cubicBezTo>
                  <a:pt x="-1161" y="5729520"/>
                  <a:pt x="0" y="5687139"/>
                  <a:pt x="0" y="5205156"/>
                </a:cubicBezTo>
                <a:cubicBezTo>
                  <a:pt x="0" y="3874583"/>
                  <a:pt x="1" y="1768947"/>
                  <a:pt x="1" y="438374"/>
                </a:cubicBezTo>
                <a:close/>
              </a:path>
            </a:pathLst>
          </a:custGeom>
          <a:noFill/>
          <a:ln w="19050">
            <a:solidFill>
              <a:srgbClr val="800080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EA5E7BD-4C71-7FCE-ED26-2A002DCDFCBF}"/>
              </a:ext>
            </a:extLst>
          </p:cNvPr>
          <p:cNvSpPr txBox="1"/>
          <p:nvPr/>
        </p:nvSpPr>
        <p:spPr>
          <a:xfrm>
            <a:off x="277430" y="930598"/>
            <a:ext cx="55393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Effect of Unsaturation</a:t>
            </a:r>
          </a:p>
          <a:p>
            <a:r>
              <a:rPr lang="en-GB" sz="1200" b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Contour (L) and persistence length (</a:t>
            </a:r>
            <a:r>
              <a:rPr lang="en-GB" sz="1200" b="1" dirty="0" err="1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</a:t>
            </a:r>
            <a:r>
              <a:rPr lang="en-GB" sz="1200" b="1" baseline="-25000" dirty="0" err="1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</a:t>
            </a:r>
            <a:r>
              <a:rPr lang="en-GB" sz="1200" b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) are influenced by the </a:t>
            </a:r>
            <a:r>
              <a:rPr lang="en-GB" sz="1200" b="1" i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configuration</a:t>
            </a:r>
            <a:r>
              <a:rPr lang="en-GB" sz="1200" b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GB" sz="1200" b="1" i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position</a:t>
            </a:r>
            <a:r>
              <a:rPr lang="en-GB" sz="1200" b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and </a:t>
            </a:r>
            <a:r>
              <a:rPr lang="en-GB" sz="1200" b="1" i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types of unsaturation</a:t>
            </a:r>
            <a:r>
              <a:rPr lang="en-GB" sz="1200" b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 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2373501-79F9-8727-B120-5723ECC1BC7F}"/>
              </a:ext>
            </a:extLst>
          </p:cNvPr>
          <p:cNvSpPr txBox="1"/>
          <p:nvPr/>
        </p:nvSpPr>
        <p:spPr>
          <a:xfrm>
            <a:off x="6329857" y="924184"/>
            <a:ext cx="43609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Structure-Property Relationship</a:t>
            </a:r>
          </a:p>
          <a:p>
            <a:r>
              <a:rPr lang="en-GB" sz="1200" b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longer the contour length, the more viscous the WLM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E6AE2CF-34CA-F63F-959F-07BEDCF4E13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08" y="1962015"/>
            <a:ext cx="6120109" cy="468332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7530DDD-FF6F-7ED1-E0B5-E1814793FB1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63" t="42010" r="84406" b="55818"/>
          <a:stretch/>
        </p:blipFill>
        <p:spPr>
          <a:xfrm>
            <a:off x="6411529" y="4052932"/>
            <a:ext cx="282804" cy="11109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637909C7-F8F8-C2E7-0C14-B7959DB4BC3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41"/>
          <a:stretch/>
        </p:blipFill>
        <p:spPr>
          <a:xfrm>
            <a:off x="5759246" y="2155731"/>
            <a:ext cx="6440251" cy="452712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65C70A16-80F0-57B2-698F-5341D6AB57D9}"/>
              </a:ext>
            </a:extLst>
          </p:cNvPr>
          <p:cNvSpPr txBox="1"/>
          <p:nvPr/>
        </p:nvSpPr>
        <p:spPr>
          <a:xfrm>
            <a:off x="9321480" y="2689323"/>
            <a:ext cx="1042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GB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= 0.96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4B5D884-6B1B-606C-888D-3752B08BFA4E}"/>
              </a:ext>
            </a:extLst>
          </p:cNvPr>
          <p:cNvSpPr txBox="1"/>
          <p:nvPr/>
        </p:nvSpPr>
        <p:spPr>
          <a:xfrm>
            <a:off x="9321480" y="4516810"/>
            <a:ext cx="1042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GB" sz="1600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0.98</a:t>
            </a:r>
          </a:p>
        </p:txBody>
      </p:sp>
      <p:sp>
        <p:nvSpPr>
          <p:cNvPr id="49" name="Slide Number Placeholder 1">
            <a:extLst>
              <a:ext uri="{FF2B5EF4-FFF2-40B4-BE49-F238E27FC236}">
                <a16:creationId xmlns:a16="http://schemas.microsoft.com/office/drawing/2014/main" id="{AA73299F-0E22-1479-C743-5A04D5363E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AB76D4D-523E-4AFC-A925-8C6F88F7FB8D}" type="slidenum">
              <a:rPr lang="en-GB" smtClean="0"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85963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www.theinternetchef.biz/wp-content/uploads/2009/06/shutterstock_3292954-1024x662.jpg"/>
          <p:cNvPicPr>
            <a:picLocks noChangeAspect="1" noChangeArrowheads="1"/>
          </p:cNvPicPr>
          <p:nvPr/>
        </p:nvPicPr>
        <p:blipFill>
          <a:blip r:embed="rId2" cstate="print"/>
          <a:srcRect t="21524"/>
          <a:stretch>
            <a:fillRect/>
          </a:stretch>
        </p:blipFill>
        <p:spPr bwMode="auto">
          <a:xfrm>
            <a:off x="4156644" y="4132950"/>
            <a:ext cx="4139952" cy="2100350"/>
          </a:xfrm>
          <a:prstGeom prst="rect">
            <a:avLst/>
          </a:prstGeom>
          <a:noFill/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6BDAB85-E7EF-4859-A1C2-4E6C4E245454}"/>
              </a:ext>
            </a:extLst>
          </p:cNvPr>
          <p:cNvCxnSpPr>
            <a:cxnSpLocks/>
          </p:cNvCxnSpPr>
          <p:nvPr/>
        </p:nvCxnSpPr>
        <p:spPr>
          <a:xfrm flipV="1">
            <a:off x="4629562" y="2014498"/>
            <a:ext cx="1063675" cy="634495"/>
          </a:xfrm>
          <a:prstGeom prst="line">
            <a:avLst/>
          </a:prstGeom>
          <a:ln w="76200" cap="rnd">
            <a:solidFill>
              <a:srgbClr val="F9644D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B5D6D74B-7162-465F-B3F4-79675585C3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5880" y="1163059"/>
            <a:ext cx="1126353" cy="112635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7405868-A052-473E-B957-96D9F08E47E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750" y="2872938"/>
            <a:ext cx="1112123" cy="111212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2EE3BE2-B7E2-4ED6-9702-A26C6D29659C}"/>
              </a:ext>
            </a:extLst>
          </p:cNvPr>
          <p:cNvSpPr txBox="1"/>
          <p:nvPr/>
        </p:nvSpPr>
        <p:spPr>
          <a:xfrm>
            <a:off x="519272" y="2053675"/>
            <a:ext cx="228145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2800" dirty="0">
                <a:latin typeface="Segoe UI" panose="020B0502040204020203" pitchFamily="34" charset="0"/>
                <a:cs typeface="Segoe UI" panose="020B0502040204020203" pitchFamily="34" charset="0"/>
              </a:rPr>
              <a:t>Sugar-</a:t>
            </a:r>
            <a:r>
              <a:rPr lang="sv-SE" sz="2800" dirty="0" err="1">
                <a:latin typeface="Segoe UI" panose="020B0502040204020203" pitchFamily="34" charset="0"/>
                <a:cs typeface="Segoe UI" panose="020B0502040204020203" pitchFamily="34" charset="0"/>
              </a:rPr>
              <a:t>based</a:t>
            </a:r>
            <a:r>
              <a:rPr lang="sv-SE" sz="28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</a:p>
          <a:p>
            <a:pPr algn="ctr"/>
            <a:r>
              <a:rPr lang="sv-SE" sz="2800" dirty="0" err="1">
                <a:latin typeface="Segoe UI" panose="020B0502040204020203" pitchFamily="34" charset="0"/>
                <a:cs typeface="Segoe UI" panose="020B0502040204020203" pitchFamily="34" charset="0"/>
              </a:rPr>
              <a:t>Surfactants</a:t>
            </a:r>
            <a:endParaRPr lang="en-GB" sz="2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F18B26A-EA1A-4DE9-938C-2568699ED422}"/>
              </a:ext>
            </a:extLst>
          </p:cNvPr>
          <p:cNvCxnSpPr>
            <a:cxnSpLocks/>
          </p:cNvCxnSpPr>
          <p:nvPr/>
        </p:nvCxnSpPr>
        <p:spPr>
          <a:xfrm>
            <a:off x="2250982" y="1674933"/>
            <a:ext cx="1225622" cy="893471"/>
          </a:xfrm>
          <a:prstGeom prst="line">
            <a:avLst/>
          </a:prstGeom>
          <a:ln w="76200" cap="rnd">
            <a:solidFill>
              <a:srgbClr val="F9644D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F24F919-0893-4A26-87C8-CD8758B0E40B}"/>
              </a:ext>
            </a:extLst>
          </p:cNvPr>
          <p:cNvSpPr txBox="1"/>
          <p:nvPr/>
        </p:nvSpPr>
        <p:spPr>
          <a:xfrm>
            <a:off x="4733862" y="238656"/>
            <a:ext cx="305038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2800" dirty="0">
                <a:latin typeface="Segoe UI" panose="020B0502040204020203" pitchFamily="34" charset="0"/>
                <a:cs typeface="Segoe UI" panose="020B0502040204020203" pitchFamily="34" charset="0"/>
              </a:rPr>
              <a:t>Self-</a:t>
            </a:r>
            <a:r>
              <a:rPr lang="sv-SE" sz="2800" dirty="0" err="1">
                <a:latin typeface="Segoe UI" panose="020B0502040204020203" pitchFamily="34" charset="0"/>
                <a:cs typeface="Segoe UI" panose="020B0502040204020203" pitchFamily="34" charset="0"/>
              </a:rPr>
              <a:t>assembly</a:t>
            </a:r>
            <a:r>
              <a:rPr lang="sv-SE" sz="2800" dirty="0">
                <a:latin typeface="Segoe UI" panose="020B0502040204020203" pitchFamily="34" charset="0"/>
                <a:cs typeface="Segoe UI" panose="020B0502040204020203" pitchFamily="34" charset="0"/>
              </a:rPr>
              <a:t> to</a:t>
            </a:r>
          </a:p>
          <a:p>
            <a:pPr algn="ctr"/>
            <a:r>
              <a:rPr lang="sv-SE" sz="2800" dirty="0" err="1">
                <a:latin typeface="Segoe UI" panose="020B0502040204020203" pitchFamily="34" charset="0"/>
                <a:cs typeface="Segoe UI" panose="020B0502040204020203" pitchFamily="34" charset="0"/>
              </a:rPr>
              <a:t>Worm</a:t>
            </a:r>
            <a:r>
              <a:rPr lang="sv-SE" sz="2800" dirty="0">
                <a:latin typeface="Segoe UI" panose="020B0502040204020203" pitchFamily="34" charset="0"/>
                <a:cs typeface="Segoe UI" panose="020B0502040204020203" pitchFamily="34" charset="0"/>
              </a:rPr>
              <a:t>-like </a:t>
            </a:r>
            <a:r>
              <a:rPr lang="sv-SE" sz="2800" dirty="0" err="1">
                <a:latin typeface="Segoe UI" panose="020B0502040204020203" pitchFamily="34" charset="0"/>
                <a:cs typeface="Segoe UI" panose="020B0502040204020203" pitchFamily="34" charset="0"/>
              </a:rPr>
              <a:t>Micelle</a:t>
            </a:r>
            <a:endParaRPr lang="en-GB" sz="2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F56F030-7702-407F-8ABF-618268CF6FFC}"/>
              </a:ext>
            </a:extLst>
          </p:cNvPr>
          <p:cNvCxnSpPr>
            <a:cxnSpLocks/>
          </p:cNvCxnSpPr>
          <p:nvPr/>
        </p:nvCxnSpPr>
        <p:spPr>
          <a:xfrm flipH="1" flipV="1">
            <a:off x="6729061" y="2079076"/>
            <a:ext cx="1193608" cy="957550"/>
          </a:xfrm>
          <a:prstGeom prst="line">
            <a:avLst/>
          </a:prstGeom>
          <a:ln w="76200" cap="rnd">
            <a:solidFill>
              <a:srgbClr val="F9644D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4E328C24-65B4-4943-AA34-9864D6388CEB}"/>
              </a:ext>
            </a:extLst>
          </p:cNvPr>
          <p:cNvSpPr txBox="1"/>
          <p:nvPr/>
        </p:nvSpPr>
        <p:spPr>
          <a:xfrm>
            <a:off x="2967398" y="3302301"/>
            <a:ext cx="222528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2800" dirty="0" err="1">
                <a:latin typeface="Segoe UI" panose="020B0502040204020203" pitchFamily="34" charset="0"/>
                <a:cs typeface="Segoe UI" panose="020B0502040204020203" pitchFamily="34" charset="0"/>
              </a:rPr>
              <a:t>Tail</a:t>
            </a:r>
            <a:r>
              <a:rPr lang="sv-SE" sz="2800" dirty="0">
                <a:latin typeface="Segoe UI" panose="020B0502040204020203" pitchFamily="34" charset="0"/>
                <a:cs typeface="Segoe UI" panose="020B0502040204020203" pitchFamily="34" charset="0"/>
              </a:rPr>
              <a:t>-</a:t>
            </a:r>
          </a:p>
          <a:p>
            <a:pPr algn="ctr"/>
            <a:r>
              <a:rPr lang="sv-SE" sz="2800" dirty="0" err="1">
                <a:latin typeface="Segoe UI" panose="020B0502040204020203" pitchFamily="34" charset="0"/>
                <a:cs typeface="Segoe UI" panose="020B0502040204020203" pitchFamily="34" charset="0"/>
              </a:rPr>
              <a:t>Unsaturation</a:t>
            </a:r>
            <a:endParaRPr lang="en-GB" sz="2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C626C3B-3BA5-445A-9DD6-4294E483F7AE}"/>
              </a:ext>
            </a:extLst>
          </p:cNvPr>
          <p:cNvSpPr txBox="1"/>
          <p:nvPr/>
        </p:nvSpPr>
        <p:spPr>
          <a:xfrm>
            <a:off x="7712344" y="3950392"/>
            <a:ext cx="16818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2800" dirty="0" err="1">
                <a:latin typeface="Segoe UI" panose="020B0502040204020203" pitchFamily="34" charset="0"/>
                <a:cs typeface="Segoe UI" panose="020B0502040204020203" pitchFamily="34" charset="0"/>
              </a:rPr>
              <a:t>Rheology</a:t>
            </a:r>
            <a:endParaRPr lang="en-GB" sz="2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72C4C86A-90E7-4405-9615-976F20BEA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357B0-0EAA-4E0A-B0BB-F6928A44A4A5}" type="slidenum">
              <a:rPr lang="en-GB" smtClean="0"/>
              <a:t>19</a:t>
            </a:fld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14A71CF-5293-C7E4-BD89-7CF6C764AD4D}"/>
              </a:ext>
            </a:extLst>
          </p:cNvPr>
          <p:cNvCxnSpPr>
            <a:cxnSpLocks/>
          </p:cNvCxnSpPr>
          <p:nvPr/>
        </p:nvCxnSpPr>
        <p:spPr>
          <a:xfrm flipV="1">
            <a:off x="9152709" y="2530728"/>
            <a:ext cx="946622" cy="700152"/>
          </a:xfrm>
          <a:prstGeom prst="line">
            <a:avLst/>
          </a:prstGeom>
          <a:ln w="76200" cap="rnd">
            <a:solidFill>
              <a:srgbClr val="F9644D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05F422B2-9DD2-BE45-67D6-ED4CCE67A4B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2200" y="1587750"/>
            <a:ext cx="1112123" cy="1112123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C5A354C-1CFC-166C-6D61-5301630BC435}"/>
              </a:ext>
            </a:extLst>
          </p:cNvPr>
          <p:cNvSpPr txBox="1"/>
          <p:nvPr/>
        </p:nvSpPr>
        <p:spPr>
          <a:xfrm>
            <a:off x="8979725" y="669868"/>
            <a:ext cx="311707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2800" dirty="0" err="1">
                <a:latin typeface="Segoe UI" panose="020B0502040204020203" pitchFamily="34" charset="0"/>
                <a:cs typeface="Segoe UI" panose="020B0502040204020203" pitchFamily="34" charset="0"/>
              </a:rPr>
              <a:t>Structure</a:t>
            </a:r>
            <a:r>
              <a:rPr lang="sv-SE" sz="2800" dirty="0">
                <a:latin typeface="Segoe UI" panose="020B0502040204020203" pitchFamily="34" charset="0"/>
                <a:cs typeface="Segoe UI" panose="020B0502040204020203" pitchFamily="34" charset="0"/>
              </a:rPr>
              <a:t>-Property</a:t>
            </a:r>
          </a:p>
          <a:p>
            <a:pPr algn="ctr"/>
            <a:r>
              <a:rPr lang="sv-SE" sz="2800" dirty="0">
                <a:latin typeface="Segoe UI" panose="020B0502040204020203" pitchFamily="34" charset="0"/>
                <a:cs typeface="Segoe UI" panose="020B0502040204020203" pitchFamily="34" charset="0"/>
              </a:rPr>
              <a:t>Relationship</a:t>
            </a:r>
            <a:endParaRPr lang="en-GB" sz="2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050" name="Picture 2" descr="Assure Voice product icon">
            <a:extLst>
              <a:ext uri="{FF2B5EF4-FFF2-40B4-BE49-F238E27FC236}">
                <a16:creationId xmlns:a16="http://schemas.microsoft.com/office/drawing/2014/main" id="{B1B487CE-8CD7-7662-2758-9CEB10167F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928" y="907907"/>
            <a:ext cx="1112124" cy="1106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dentify">
            <a:extLst>
              <a:ext uri="{FF2B5EF4-FFF2-40B4-BE49-F238E27FC236}">
                <a16:creationId xmlns:a16="http://schemas.microsoft.com/office/drawing/2014/main" id="{53F51DA2-9CC8-73C4-502E-8B9965CF82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0275" y="2230994"/>
            <a:ext cx="1112124" cy="1112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BD630AB1-83EC-4328-A21E-13C4D6976079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9" y="-5797"/>
            <a:ext cx="12196371" cy="6863797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9F7F59F-46B9-4449-8A87-78AE2393B05D}"/>
              </a:ext>
            </a:extLst>
          </p:cNvPr>
          <p:cNvCxnSpPr>
            <a:cxnSpLocks/>
          </p:cNvCxnSpPr>
          <p:nvPr/>
        </p:nvCxnSpPr>
        <p:spPr>
          <a:xfrm>
            <a:off x="4680000" y="2475350"/>
            <a:ext cx="0" cy="692319"/>
          </a:xfrm>
          <a:prstGeom prst="line">
            <a:avLst/>
          </a:prstGeom>
          <a:ln w="76200" cap="rnd">
            <a:solidFill>
              <a:srgbClr val="F9644D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C2F6888B-0E16-4562-AD0E-2B7E0F39DD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4349" y="1440942"/>
            <a:ext cx="845728" cy="84572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2B68F54-D4ED-4209-8E24-94068ACC29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2011" y="3248419"/>
            <a:ext cx="845726" cy="84572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D6DAE72-3FA9-4A77-824F-D4AA8D1E10E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9697" y="245909"/>
            <a:ext cx="1105383" cy="111212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9B2EB18-2861-422D-83C0-76BD2550914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2011" y="5070454"/>
            <a:ext cx="845726" cy="845726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13E30BB-B508-4D66-8D13-8895A667F570}"/>
              </a:ext>
            </a:extLst>
          </p:cNvPr>
          <p:cNvCxnSpPr>
            <a:cxnSpLocks/>
          </p:cNvCxnSpPr>
          <p:nvPr/>
        </p:nvCxnSpPr>
        <p:spPr>
          <a:xfrm>
            <a:off x="4680000" y="177465"/>
            <a:ext cx="0" cy="1111864"/>
          </a:xfrm>
          <a:prstGeom prst="line">
            <a:avLst/>
          </a:prstGeom>
          <a:ln w="76200" cap="rnd">
            <a:solidFill>
              <a:srgbClr val="F9644D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6B9FAD0-81FB-424A-BF0F-78AF28C1EF54}"/>
              </a:ext>
            </a:extLst>
          </p:cNvPr>
          <p:cNvCxnSpPr>
            <a:cxnSpLocks/>
          </p:cNvCxnSpPr>
          <p:nvPr/>
        </p:nvCxnSpPr>
        <p:spPr>
          <a:xfrm flipV="1">
            <a:off x="4680000" y="4094145"/>
            <a:ext cx="10212" cy="839806"/>
          </a:xfrm>
          <a:prstGeom prst="line">
            <a:avLst/>
          </a:prstGeom>
          <a:ln w="76200" cap="rnd">
            <a:solidFill>
              <a:srgbClr val="F9644D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43ECA55-1A9F-4078-8B40-D0A138FE7E82}"/>
              </a:ext>
            </a:extLst>
          </p:cNvPr>
          <p:cNvCxnSpPr>
            <a:cxnSpLocks/>
          </p:cNvCxnSpPr>
          <p:nvPr/>
        </p:nvCxnSpPr>
        <p:spPr>
          <a:xfrm>
            <a:off x="4680000" y="6039463"/>
            <a:ext cx="0" cy="809012"/>
          </a:xfrm>
          <a:prstGeom prst="line">
            <a:avLst/>
          </a:prstGeom>
          <a:ln w="76200" cap="rnd">
            <a:solidFill>
              <a:srgbClr val="F9644D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F568EFC-3A3C-4556-8D8F-A5086566CD4C}"/>
              </a:ext>
            </a:extLst>
          </p:cNvPr>
          <p:cNvCxnSpPr>
            <a:cxnSpLocks/>
          </p:cNvCxnSpPr>
          <p:nvPr/>
        </p:nvCxnSpPr>
        <p:spPr>
          <a:xfrm flipH="1">
            <a:off x="2703544" y="1875811"/>
            <a:ext cx="1450869" cy="0"/>
          </a:xfrm>
          <a:prstGeom prst="line">
            <a:avLst/>
          </a:prstGeom>
          <a:ln w="76200" cap="rnd">
            <a:solidFill>
              <a:srgbClr val="F9644D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9A998FF7-C59E-4C62-B20A-BA3D740ABA9D}"/>
              </a:ext>
            </a:extLst>
          </p:cNvPr>
          <p:cNvSpPr txBox="1"/>
          <p:nvPr/>
        </p:nvSpPr>
        <p:spPr>
          <a:xfrm>
            <a:off x="956366" y="1634979"/>
            <a:ext cx="17021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>
                <a:latin typeface="Segoe UI" panose="020B0502040204020203" pitchFamily="34" charset="0"/>
                <a:cs typeface="Segoe UI" panose="020B0502040204020203" pitchFamily="34" charset="0"/>
              </a:rPr>
              <a:t>Surfactants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A5990F8-4DD2-44EA-8979-2DFD0D12E22E}"/>
              </a:ext>
            </a:extLst>
          </p:cNvPr>
          <p:cNvSpPr txBox="1"/>
          <p:nvPr/>
        </p:nvSpPr>
        <p:spPr>
          <a:xfrm>
            <a:off x="157654" y="1994282"/>
            <a:ext cx="34494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Compounds that lowers the surface </a:t>
            </a:r>
          </a:p>
          <a:p>
            <a:pPr algn="ctr"/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tension between two phases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410E3592-C562-4B1F-90D0-A58CC38A5AA8}"/>
              </a:ext>
            </a:extLst>
          </p:cNvPr>
          <p:cNvCxnSpPr>
            <a:cxnSpLocks/>
          </p:cNvCxnSpPr>
          <p:nvPr/>
        </p:nvCxnSpPr>
        <p:spPr>
          <a:xfrm flipH="1">
            <a:off x="2562225" y="3692038"/>
            <a:ext cx="1565548" cy="0"/>
          </a:xfrm>
          <a:prstGeom prst="line">
            <a:avLst/>
          </a:prstGeom>
          <a:ln w="76200" cap="rnd">
            <a:solidFill>
              <a:srgbClr val="F9644D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321FE75D-8ABB-4864-AF9E-B89D8CA84CBF}"/>
              </a:ext>
            </a:extLst>
          </p:cNvPr>
          <p:cNvSpPr txBox="1"/>
          <p:nvPr/>
        </p:nvSpPr>
        <p:spPr>
          <a:xfrm>
            <a:off x="1075888" y="3451206"/>
            <a:ext cx="14098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>
                <a:latin typeface="Segoe UI" panose="020B0502040204020203" pitchFamily="34" charset="0"/>
                <a:cs typeface="Segoe UI" panose="020B0502040204020203" pitchFamily="34" charset="0"/>
              </a:rPr>
              <a:t>Structure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3DC9DF1-F500-4274-A52F-7AD494706B44}"/>
              </a:ext>
            </a:extLst>
          </p:cNvPr>
          <p:cNvSpPr txBox="1"/>
          <p:nvPr/>
        </p:nvSpPr>
        <p:spPr>
          <a:xfrm>
            <a:off x="-70153" y="3810509"/>
            <a:ext cx="38518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Consist of a hydrophilic head group and </a:t>
            </a:r>
          </a:p>
          <a:p>
            <a:pPr algn="ctr"/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hydrophobic tail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943A3AB-2043-454D-B9A8-FAB86F5CF215}"/>
              </a:ext>
            </a:extLst>
          </p:cNvPr>
          <p:cNvCxnSpPr>
            <a:cxnSpLocks/>
          </p:cNvCxnSpPr>
          <p:nvPr/>
        </p:nvCxnSpPr>
        <p:spPr>
          <a:xfrm flipH="1" flipV="1">
            <a:off x="2703544" y="5498266"/>
            <a:ext cx="1416274" cy="10000"/>
          </a:xfrm>
          <a:prstGeom prst="line">
            <a:avLst/>
          </a:prstGeom>
          <a:ln w="76200" cap="rnd">
            <a:solidFill>
              <a:srgbClr val="F9644D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BF33E9DA-C696-46BB-9DD6-2004BE1AC60B}"/>
              </a:ext>
            </a:extLst>
          </p:cNvPr>
          <p:cNvSpPr txBox="1"/>
          <p:nvPr/>
        </p:nvSpPr>
        <p:spPr>
          <a:xfrm>
            <a:off x="842136" y="5257908"/>
            <a:ext cx="18614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>
                <a:latin typeface="Segoe UI" panose="020B0502040204020203" pitchFamily="34" charset="0"/>
                <a:cs typeface="Segoe UI" panose="020B0502040204020203" pitchFamily="34" charset="0"/>
              </a:rPr>
              <a:t>Applications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0D2EA60-D48E-4D19-B0E6-0102356BA6A8}"/>
              </a:ext>
            </a:extLst>
          </p:cNvPr>
          <p:cNvSpPr txBox="1"/>
          <p:nvPr/>
        </p:nvSpPr>
        <p:spPr>
          <a:xfrm>
            <a:off x="559831" y="5626736"/>
            <a:ext cx="25759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Pharmaceutics, cosmetics, </a:t>
            </a:r>
          </a:p>
          <a:p>
            <a:pPr algn="ctr"/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detergents etc</a:t>
            </a:r>
          </a:p>
        </p:txBody>
      </p:sp>
      <p:pic>
        <p:nvPicPr>
          <p:cNvPr id="43" name="Picture 6" descr="See the source image">
            <a:extLst>
              <a:ext uri="{FF2B5EF4-FFF2-40B4-BE49-F238E27FC236}">
                <a16:creationId xmlns:a16="http://schemas.microsoft.com/office/drawing/2014/main" id="{609B0803-09BD-43AE-8499-DA3AC50C7BF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466" t="6389" r="1113" b="12590"/>
          <a:stretch/>
        </p:blipFill>
        <p:spPr bwMode="auto">
          <a:xfrm>
            <a:off x="5421481" y="1372410"/>
            <a:ext cx="3665481" cy="4811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A9463553-FD3B-40EE-B689-70825B6D4856}"/>
              </a:ext>
            </a:extLst>
          </p:cNvPr>
          <p:cNvSpPr/>
          <p:nvPr/>
        </p:nvSpPr>
        <p:spPr>
          <a:xfrm>
            <a:off x="9496425" y="676275"/>
            <a:ext cx="2579345" cy="5680075"/>
          </a:xfrm>
          <a:prstGeom prst="roundRect">
            <a:avLst/>
          </a:prstGeom>
          <a:solidFill>
            <a:schemeClr val="bg1">
              <a:alpha val="56078"/>
            </a:schemeClr>
          </a:solidFill>
          <a:ln w="19050">
            <a:solidFill>
              <a:srgbClr val="F9644D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12B2A540-55C8-4122-951B-863BFDF164FF}"/>
              </a:ext>
            </a:extLst>
          </p:cNvPr>
          <p:cNvCxnSpPr>
            <a:cxnSpLocks/>
          </p:cNvCxnSpPr>
          <p:nvPr/>
        </p:nvCxnSpPr>
        <p:spPr>
          <a:xfrm flipH="1">
            <a:off x="8929357" y="5198273"/>
            <a:ext cx="567068" cy="0"/>
          </a:xfrm>
          <a:prstGeom prst="line">
            <a:avLst/>
          </a:prstGeom>
          <a:ln w="19050" cap="flat">
            <a:solidFill>
              <a:srgbClr val="F9644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EF2A99F3-3F2C-4BAC-B1BF-5D3B394E7313}"/>
              </a:ext>
            </a:extLst>
          </p:cNvPr>
          <p:cNvSpPr txBox="1"/>
          <p:nvPr/>
        </p:nvSpPr>
        <p:spPr>
          <a:xfrm>
            <a:off x="9603711" y="4275404"/>
            <a:ext cx="12677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Pharmaceutics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B7B9AB4-99F0-474D-842E-99F416B35F36}"/>
              </a:ext>
            </a:extLst>
          </p:cNvPr>
          <p:cNvSpPr txBox="1"/>
          <p:nvPr/>
        </p:nvSpPr>
        <p:spPr>
          <a:xfrm>
            <a:off x="9603711" y="887109"/>
            <a:ext cx="9376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Detergent</a:t>
            </a:r>
            <a:endParaRPr lang="en-GB" sz="1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BA2C244-2ABA-4246-92BC-BC13255BAA99}"/>
              </a:ext>
            </a:extLst>
          </p:cNvPr>
          <p:cNvSpPr txBox="1"/>
          <p:nvPr/>
        </p:nvSpPr>
        <p:spPr>
          <a:xfrm>
            <a:off x="9543664" y="2622653"/>
            <a:ext cx="15821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Cosmetic products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82E8EF-327B-433D-BBE5-9C2EE23B2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357B0-0EAA-4E0A-B0BB-F6928A44A4A5}" type="slidenum">
              <a:rPr lang="en-GB" smtClean="0"/>
              <a:t>2</a:t>
            </a:fld>
            <a:endParaRPr lang="en-GB" dirty="0"/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9AE89259-C2B6-41D6-9621-9263F9CBD30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70" t="68063" r="76521" b="11727"/>
          <a:stretch/>
        </p:blipFill>
        <p:spPr bwMode="auto">
          <a:xfrm>
            <a:off x="10648690" y="1314628"/>
            <a:ext cx="297440" cy="986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4">
            <a:extLst>
              <a:ext uri="{FF2B5EF4-FFF2-40B4-BE49-F238E27FC236}">
                <a16:creationId xmlns:a16="http://schemas.microsoft.com/office/drawing/2014/main" id="{593A177A-A270-4D90-BD1E-882A05800DA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97" t="68063" r="61646" b="11727"/>
          <a:stretch/>
        </p:blipFill>
        <p:spPr bwMode="auto">
          <a:xfrm>
            <a:off x="10946130" y="1314627"/>
            <a:ext cx="977299" cy="986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4">
            <a:extLst>
              <a:ext uri="{FF2B5EF4-FFF2-40B4-BE49-F238E27FC236}">
                <a16:creationId xmlns:a16="http://schemas.microsoft.com/office/drawing/2014/main" id="{89A9250F-7A29-45E0-B5CF-C6707517FDD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4" t="68063" r="81323" b="11727"/>
          <a:stretch/>
        </p:blipFill>
        <p:spPr bwMode="auto">
          <a:xfrm>
            <a:off x="9581101" y="1324665"/>
            <a:ext cx="1070995" cy="986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viscosity modifier response to temperature">
            <a:extLst>
              <a:ext uri="{FF2B5EF4-FFF2-40B4-BE49-F238E27FC236}">
                <a16:creationId xmlns:a16="http://schemas.microsoft.com/office/drawing/2014/main" id="{E420D4D3-BD67-485D-9E32-5CE6F9DBCF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clrChange>
              <a:clrFrom>
                <a:srgbClr val="DBDCDE"/>
              </a:clrFrom>
              <a:clrTo>
                <a:srgbClr val="DBDCD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83" t="29287" r="33108" b="17437"/>
          <a:stretch/>
        </p:blipFill>
        <p:spPr bwMode="auto">
          <a:xfrm>
            <a:off x="17011984" y="4896339"/>
            <a:ext cx="1035190" cy="956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F8D5903-8EAB-45E4-8907-4234E4223EAA}"/>
              </a:ext>
            </a:extLst>
          </p:cNvPr>
          <p:cNvSpPr/>
          <p:nvPr/>
        </p:nvSpPr>
        <p:spPr>
          <a:xfrm>
            <a:off x="9685668" y="3023892"/>
            <a:ext cx="2258535" cy="111321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BBDEDEF-C009-489F-B416-B2C9946C0C21}"/>
              </a:ext>
            </a:extLst>
          </p:cNvPr>
          <p:cNvGrpSpPr/>
          <p:nvPr/>
        </p:nvGrpSpPr>
        <p:grpSpPr>
          <a:xfrm>
            <a:off x="10242019" y="3214946"/>
            <a:ext cx="813341" cy="816857"/>
            <a:chOff x="12068885" y="1869430"/>
            <a:chExt cx="921659" cy="925643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3E8F300F-3252-4476-B926-7B595E9AFA1B}"/>
                </a:ext>
              </a:extLst>
            </p:cNvPr>
            <p:cNvSpPr/>
            <p:nvPr/>
          </p:nvSpPr>
          <p:spPr>
            <a:xfrm>
              <a:off x="12217463" y="2022555"/>
              <a:ext cx="626510" cy="613014"/>
            </a:xfrm>
            <a:prstGeom prst="ellipse">
              <a:avLst/>
            </a:prstGeom>
            <a:solidFill>
              <a:srgbClr val="E0EF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C14F979C-9A64-4867-824A-F9F4A970A838}"/>
                </a:ext>
              </a:extLst>
            </p:cNvPr>
            <p:cNvGrpSpPr/>
            <p:nvPr/>
          </p:nvGrpSpPr>
          <p:grpSpPr>
            <a:xfrm>
              <a:off x="12478089" y="1875811"/>
              <a:ext cx="113752" cy="254528"/>
              <a:chOff x="12466056" y="1875811"/>
              <a:chExt cx="113752" cy="254528"/>
            </a:xfrm>
          </p:grpSpPr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71195377-CD0A-4B37-9272-D75FB2223CF7}"/>
                  </a:ext>
                </a:extLst>
              </p:cNvPr>
              <p:cNvSpPr/>
              <p:nvPr/>
            </p:nvSpPr>
            <p:spPr>
              <a:xfrm>
                <a:off x="12501093" y="1875811"/>
                <a:ext cx="45719" cy="240901"/>
              </a:xfrm>
              <a:prstGeom prst="roundRect">
                <a:avLst/>
              </a:prstGeom>
              <a:solidFill>
                <a:srgbClr val="B825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906C13D9-D587-4071-90E5-80A4DFBE94CF}"/>
                  </a:ext>
                </a:extLst>
              </p:cNvPr>
              <p:cNvSpPr/>
              <p:nvPr/>
            </p:nvSpPr>
            <p:spPr>
              <a:xfrm>
                <a:off x="12466056" y="2024477"/>
                <a:ext cx="113752" cy="105862"/>
              </a:xfrm>
              <a:prstGeom prst="ellipse">
                <a:avLst/>
              </a:prstGeom>
              <a:solidFill>
                <a:srgbClr val="3095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DEEE729D-DBBC-417F-BF4D-5C2B7D7CF8A5}"/>
                </a:ext>
              </a:extLst>
            </p:cNvPr>
            <p:cNvGrpSpPr/>
            <p:nvPr/>
          </p:nvGrpSpPr>
          <p:grpSpPr>
            <a:xfrm rot="10800000">
              <a:off x="12474036" y="2540545"/>
              <a:ext cx="113752" cy="254528"/>
              <a:chOff x="12466056" y="1875811"/>
              <a:chExt cx="113752" cy="254528"/>
            </a:xfrm>
          </p:grpSpPr>
          <p:sp>
            <p:nvSpPr>
              <p:cNvPr id="55" name="Rectangle: Rounded Corners 54">
                <a:extLst>
                  <a:ext uri="{FF2B5EF4-FFF2-40B4-BE49-F238E27FC236}">
                    <a16:creationId xmlns:a16="http://schemas.microsoft.com/office/drawing/2014/main" id="{289E1552-8378-4F52-9892-F5A914901784}"/>
                  </a:ext>
                </a:extLst>
              </p:cNvPr>
              <p:cNvSpPr/>
              <p:nvPr/>
            </p:nvSpPr>
            <p:spPr>
              <a:xfrm>
                <a:off x="12501093" y="1875811"/>
                <a:ext cx="45719" cy="240901"/>
              </a:xfrm>
              <a:prstGeom prst="roundRect">
                <a:avLst/>
              </a:prstGeom>
              <a:solidFill>
                <a:srgbClr val="B825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A472C960-E2CC-4325-9DE3-6936E59A9E49}"/>
                  </a:ext>
                </a:extLst>
              </p:cNvPr>
              <p:cNvSpPr/>
              <p:nvPr/>
            </p:nvSpPr>
            <p:spPr>
              <a:xfrm>
                <a:off x="12466056" y="2024477"/>
                <a:ext cx="113752" cy="105862"/>
              </a:xfrm>
              <a:prstGeom prst="ellipse">
                <a:avLst/>
              </a:prstGeom>
              <a:solidFill>
                <a:srgbClr val="3095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A8BBF693-2C09-4979-9D55-FEE420D4E084}"/>
                </a:ext>
              </a:extLst>
            </p:cNvPr>
            <p:cNvGrpSpPr/>
            <p:nvPr/>
          </p:nvGrpSpPr>
          <p:grpSpPr>
            <a:xfrm rot="5400000">
              <a:off x="12472010" y="1879459"/>
              <a:ext cx="117805" cy="919262"/>
              <a:chOff x="12626436" y="2028211"/>
              <a:chExt cx="117805" cy="919262"/>
            </a:xfrm>
          </p:grpSpPr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id="{1A75C77F-61D5-4A65-A204-D49D5906860B}"/>
                  </a:ext>
                </a:extLst>
              </p:cNvPr>
              <p:cNvGrpSpPr/>
              <p:nvPr/>
            </p:nvGrpSpPr>
            <p:grpSpPr>
              <a:xfrm>
                <a:off x="12630489" y="2028211"/>
                <a:ext cx="113752" cy="254528"/>
                <a:chOff x="12466056" y="1875811"/>
                <a:chExt cx="113752" cy="254528"/>
              </a:xfrm>
            </p:grpSpPr>
            <p:sp>
              <p:nvSpPr>
                <p:cNvPr id="58" name="Rectangle: Rounded Corners 57">
                  <a:extLst>
                    <a:ext uri="{FF2B5EF4-FFF2-40B4-BE49-F238E27FC236}">
                      <a16:creationId xmlns:a16="http://schemas.microsoft.com/office/drawing/2014/main" id="{B126B889-FC0B-49B1-89D1-A022EDFBFA86}"/>
                    </a:ext>
                  </a:extLst>
                </p:cNvPr>
                <p:cNvSpPr/>
                <p:nvPr/>
              </p:nvSpPr>
              <p:spPr>
                <a:xfrm>
                  <a:off x="12501093" y="1875811"/>
                  <a:ext cx="45719" cy="240901"/>
                </a:xfrm>
                <a:prstGeom prst="roundRect">
                  <a:avLst/>
                </a:prstGeom>
                <a:solidFill>
                  <a:srgbClr val="B8252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9" name="Oval 58">
                  <a:extLst>
                    <a:ext uri="{FF2B5EF4-FFF2-40B4-BE49-F238E27FC236}">
                      <a16:creationId xmlns:a16="http://schemas.microsoft.com/office/drawing/2014/main" id="{CB54D519-B919-4EE8-BA67-2D9BCB8BCD04}"/>
                    </a:ext>
                  </a:extLst>
                </p:cNvPr>
                <p:cNvSpPr/>
                <p:nvPr/>
              </p:nvSpPr>
              <p:spPr>
                <a:xfrm>
                  <a:off x="12466056" y="2024477"/>
                  <a:ext cx="113752" cy="105862"/>
                </a:xfrm>
                <a:prstGeom prst="ellipse">
                  <a:avLst/>
                </a:prstGeom>
                <a:solidFill>
                  <a:srgbClr val="3095D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60" name="Group 59">
                <a:extLst>
                  <a:ext uri="{FF2B5EF4-FFF2-40B4-BE49-F238E27FC236}">
                    <a16:creationId xmlns:a16="http://schemas.microsoft.com/office/drawing/2014/main" id="{7577D0F6-5880-43EA-8619-966B115A7704}"/>
                  </a:ext>
                </a:extLst>
              </p:cNvPr>
              <p:cNvGrpSpPr/>
              <p:nvPr/>
            </p:nvGrpSpPr>
            <p:grpSpPr>
              <a:xfrm rot="10800000">
                <a:off x="12626436" y="2692945"/>
                <a:ext cx="113752" cy="254528"/>
                <a:chOff x="12466056" y="1875811"/>
                <a:chExt cx="113752" cy="254528"/>
              </a:xfrm>
            </p:grpSpPr>
            <p:sp>
              <p:nvSpPr>
                <p:cNvPr id="61" name="Rectangle: Rounded Corners 60">
                  <a:extLst>
                    <a:ext uri="{FF2B5EF4-FFF2-40B4-BE49-F238E27FC236}">
                      <a16:creationId xmlns:a16="http://schemas.microsoft.com/office/drawing/2014/main" id="{F5D7EDC9-4663-475D-83E1-4BFEF8E6D1DC}"/>
                    </a:ext>
                  </a:extLst>
                </p:cNvPr>
                <p:cNvSpPr/>
                <p:nvPr/>
              </p:nvSpPr>
              <p:spPr>
                <a:xfrm>
                  <a:off x="12501093" y="1875811"/>
                  <a:ext cx="45719" cy="240901"/>
                </a:xfrm>
                <a:prstGeom prst="roundRect">
                  <a:avLst/>
                </a:prstGeom>
                <a:solidFill>
                  <a:srgbClr val="B8252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2" name="Oval 61">
                  <a:extLst>
                    <a:ext uri="{FF2B5EF4-FFF2-40B4-BE49-F238E27FC236}">
                      <a16:creationId xmlns:a16="http://schemas.microsoft.com/office/drawing/2014/main" id="{0B760E87-FAB7-4772-AE77-6FEFAE896D4B}"/>
                    </a:ext>
                  </a:extLst>
                </p:cNvPr>
                <p:cNvSpPr/>
                <p:nvPr/>
              </p:nvSpPr>
              <p:spPr>
                <a:xfrm>
                  <a:off x="12466056" y="2024477"/>
                  <a:ext cx="113752" cy="105862"/>
                </a:xfrm>
                <a:prstGeom prst="ellipse">
                  <a:avLst/>
                </a:prstGeom>
                <a:solidFill>
                  <a:srgbClr val="3095D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80EB7933-BBD8-4BFC-A18D-D5ADC49D158E}"/>
                </a:ext>
              </a:extLst>
            </p:cNvPr>
            <p:cNvGrpSpPr/>
            <p:nvPr/>
          </p:nvGrpSpPr>
          <p:grpSpPr>
            <a:xfrm rot="2911359">
              <a:off x="12469613" y="1900642"/>
              <a:ext cx="117805" cy="919262"/>
              <a:chOff x="12626436" y="2028211"/>
              <a:chExt cx="117805" cy="919262"/>
            </a:xfrm>
          </p:grpSpPr>
          <p:grpSp>
            <p:nvGrpSpPr>
              <p:cNvPr id="63" name="Group 62">
                <a:extLst>
                  <a:ext uri="{FF2B5EF4-FFF2-40B4-BE49-F238E27FC236}">
                    <a16:creationId xmlns:a16="http://schemas.microsoft.com/office/drawing/2014/main" id="{16AEDD4E-73EC-48EC-BDC6-D4CB2A7154F2}"/>
                  </a:ext>
                </a:extLst>
              </p:cNvPr>
              <p:cNvGrpSpPr/>
              <p:nvPr/>
            </p:nvGrpSpPr>
            <p:grpSpPr>
              <a:xfrm>
                <a:off x="12630489" y="2028211"/>
                <a:ext cx="113752" cy="254528"/>
                <a:chOff x="12466056" y="1875811"/>
                <a:chExt cx="113752" cy="254528"/>
              </a:xfrm>
            </p:grpSpPr>
            <p:sp>
              <p:nvSpPr>
                <p:cNvPr id="64" name="Rectangle: Rounded Corners 63">
                  <a:extLst>
                    <a:ext uri="{FF2B5EF4-FFF2-40B4-BE49-F238E27FC236}">
                      <a16:creationId xmlns:a16="http://schemas.microsoft.com/office/drawing/2014/main" id="{D8D5E921-65CE-497F-BEB0-80D6D14D4901}"/>
                    </a:ext>
                  </a:extLst>
                </p:cNvPr>
                <p:cNvSpPr/>
                <p:nvPr/>
              </p:nvSpPr>
              <p:spPr>
                <a:xfrm>
                  <a:off x="12501093" y="1875811"/>
                  <a:ext cx="45719" cy="240901"/>
                </a:xfrm>
                <a:prstGeom prst="roundRect">
                  <a:avLst/>
                </a:prstGeom>
                <a:solidFill>
                  <a:srgbClr val="B8252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5" name="Oval 64">
                  <a:extLst>
                    <a:ext uri="{FF2B5EF4-FFF2-40B4-BE49-F238E27FC236}">
                      <a16:creationId xmlns:a16="http://schemas.microsoft.com/office/drawing/2014/main" id="{B46C3963-7F78-40B4-8E2B-79A265B7F269}"/>
                    </a:ext>
                  </a:extLst>
                </p:cNvPr>
                <p:cNvSpPr/>
                <p:nvPr/>
              </p:nvSpPr>
              <p:spPr>
                <a:xfrm>
                  <a:off x="12466056" y="2024477"/>
                  <a:ext cx="113752" cy="105862"/>
                </a:xfrm>
                <a:prstGeom prst="ellipse">
                  <a:avLst/>
                </a:prstGeom>
                <a:solidFill>
                  <a:srgbClr val="3095D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D5C511ED-4431-4AF9-B4BB-687A57A20567}"/>
                  </a:ext>
                </a:extLst>
              </p:cNvPr>
              <p:cNvGrpSpPr/>
              <p:nvPr/>
            </p:nvGrpSpPr>
            <p:grpSpPr>
              <a:xfrm rot="10800000">
                <a:off x="12626436" y="2692945"/>
                <a:ext cx="113752" cy="254528"/>
                <a:chOff x="12466056" y="1875811"/>
                <a:chExt cx="113752" cy="254528"/>
              </a:xfrm>
            </p:grpSpPr>
            <p:sp>
              <p:nvSpPr>
                <p:cNvPr id="67" name="Rectangle: Rounded Corners 66">
                  <a:extLst>
                    <a:ext uri="{FF2B5EF4-FFF2-40B4-BE49-F238E27FC236}">
                      <a16:creationId xmlns:a16="http://schemas.microsoft.com/office/drawing/2014/main" id="{E843577F-648E-4843-AA06-8E6837EAE68A}"/>
                    </a:ext>
                  </a:extLst>
                </p:cNvPr>
                <p:cNvSpPr/>
                <p:nvPr/>
              </p:nvSpPr>
              <p:spPr>
                <a:xfrm>
                  <a:off x="12501093" y="1875811"/>
                  <a:ext cx="45719" cy="240901"/>
                </a:xfrm>
                <a:prstGeom prst="roundRect">
                  <a:avLst/>
                </a:prstGeom>
                <a:solidFill>
                  <a:srgbClr val="B8252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8" name="Oval 67">
                  <a:extLst>
                    <a:ext uri="{FF2B5EF4-FFF2-40B4-BE49-F238E27FC236}">
                      <a16:creationId xmlns:a16="http://schemas.microsoft.com/office/drawing/2014/main" id="{6C6229CB-62A5-4F3E-AC4F-26CAFF5D18D8}"/>
                    </a:ext>
                  </a:extLst>
                </p:cNvPr>
                <p:cNvSpPr/>
                <p:nvPr/>
              </p:nvSpPr>
              <p:spPr>
                <a:xfrm>
                  <a:off x="12466056" y="2024477"/>
                  <a:ext cx="113752" cy="105862"/>
                </a:xfrm>
                <a:prstGeom prst="ellipse">
                  <a:avLst/>
                </a:prstGeom>
                <a:solidFill>
                  <a:srgbClr val="3095D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3253A014-605F-4A29-9F52-74AD15742803}"/>
                </a:ext>
              </a:extLst>
            </p:cNvPr>
            <p:cNvGrpSpPr/>
            <p:nvPr/>
          </p:nvGrpSpPr>
          <p:grpSpPr>
            <a:xfrm rot="18936825">
              <a:off x="12461185" y="1869430"/>
              <a:ext cx="117805" cy="919262"/>
              <a:chOff x="12626436" y="2028211"/>
              <a:chExt cx="117805" cy="919262"/>
            </a:xfrm>
          </p:grpSpPr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id="{4EC4C33F-893E-4FDA-9E03-37A48C8BDB0B}"/>
                  </a:ext>
                </a:extLst>
              </p:cNvPr>
              <p:cNvGrpSpPr/>
              <p:nvPr/>
            </p:nvGrpSpPr>
            <p:grpSpPr>
              <a:xfrm>
                <a:off x="12630489" y="2028211"/>
                <a:ext cx="113752" cy="254528"/>
                <a:chOff x="12466056" y="1875811"/>
                <a:chExt cx="113752" cy="254528"/>
              </a:xfrm>
            </p:grpSpPr>
            <p:sp>
              <p:nvSpPr>
                <p:cNvPr id="74" name="Rectangle: Rounded Corners 73">
                  <a:extLst>
                    <a:ext uri="{FF2B5EF4-FFF2-40B4-BE49-F238E27FC236}">
                      <a16:creationId xmlns:a16="http://schemas.microsoft.com/office/drawing/2014/main" id="{C81CB261-6038-492E-B837-71C54CA5C1CC}"/>
                    </a:ext>
                  </a:extLst>
                </p:cNvPr>
                <p:cNvSpPr/>
                <p:nvPr/>
              </p:nvSpPr>
              <p:spPr>
                <a:xfrm>
                  <a:off x="12501093" y="1875811"/>
                  <a:ext cx="45719" cy="240901"/>
                </a:xfrm>
                <a:prstGeom prst="roundRect">
                  <a:avLst/>
                </a:prstGeom>
                <a:solidFill>
                  <a:srgbClr val="B8252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5" name="Oval 74">
                  <a:extLst>
                    <a:ext uri="{FF2B5EF4-FFF2-40B4-BE49-F238E27FC236}">
                      <a16:creationId xmlns:a16="http://schemas.microsoft.com/office/drawing/2014/main" id="{27CC062B-AC9B-4E03-AD2C-5E6B0C1AF715}"/>
                    </a:ext>
                  </a:extLst>
                </p:cNvPr>
                <p:cNvSpPr/>
                <p:nvPr/>
              </p:nvSpPr>
              <p:spPr>
                <a:xfrm>
                  <a:off x="12466056" y="2024477"/>
                  <a:ext cx="113752" cy="105862"/>
                </a:xfrm>
                <a:prstGeom prst="ellipse">
                  <a:avLst/>
                </a:prstGeom>
                <a:solidFill>
                  <a:srgbClr val="3095D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187D487A-4868-49A9-9974-5DBC93B42E3D}"/>
                  </a:ext>
                </a:extLst>
              </p:cNvPr>
              <p:cNvGrpSpPr/>
              <p:nvPr/>
            </p:nvGrpSpPr>
            <p:grpSpPr>
              <a:xfrm rot="10800000">
                <a:off x="12626436" y="2692945"/>
                <a:ext cx="113752" cy="254528"/>
                <a:chOff x="12466056" y="1875811"/>
                <a:chExt cx="113752" cy="254528"/>
              </a:xfrm>
            </p:grpSpPr>
            <p:sp>
              <p:nvSpPr>
                <p:cNvPr id="72" name="Rectangle: Rounded Corners 71">
                  <a:extLst>
                    <a:ext uri="{FF2B5EF4-FFF2-40B4-BE49-F238E27FC236}">
                      <a16:creationId xmlns:a16="http://schemas.microsoft.com/office/drawing/2014/main" id="{40878AE8-154A-4487-98B5-634CDFFEBBC0}"/>
                    </a:ext>
                  </a:extLst>
                </p:cNvPr>
                <p:cNvSpPr/>
                <p:nvPr/>
              </p:nvSpPr>
              <p:spPr>
                <a:xfrm>
                  <a:off x="12501093" y="1875811"/>
                  <a:ext cx="45719" cy="240901"/>
                </a:xfrm>
                <a:prstGeom prst="roundRect">
                  <a:avLst/>
                </a:prstGeom>
                <a:solidFill>
                  <a:srgbClr val="B8252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3" name="Oval 72">
                  <a:extLst>
                    <a:ext uri="{FF2B5EF4-FFF2-40B4-BE49-F238E27FC236}">
                      <a16:creationId xmlns:a16="http://schemas.microsoft.com/office/drawing/2014/main" id="{03B2BC10-3933-43EF-A711-03910BAC654B}"/>
                    </a:ext>
                  </a:extLst>
                </p:cNvPr>
                <p:cNvSpPr/>
                <p:nvPr/>
              </p:nvSpPr>
              <p:spPr>
                <a:xfrm>
                  <a:off x="12466056" y="2024477"/>
                  <a:ext cx="113752" cy="105862"/>
                </a:xfrm>
                <a:prstGeom prst="ellipse">
                  <a:avLst/>
                </a:prstGeom>
                <a:solidFill>
                  <a:srgbClr val="3095D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</p:grp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08911876-8A39-4340-BBED-4FA3E6E1D3BF}"/>
              </a:ext>
            </a:extLst>
          </p:cNvPr>
          <p:cNvGrpSpPr/>
          <p:nvPr/>
        </p:nvGrpSpPr>
        <p:grpSpPr>
          <a:xfrm>
            <a:off x="11271194" y="3147947"/>
            <a:ext cx="402516" cy="404256"/>
            <a:chOff x="12068885" y="1869430"/>
            <a:chExt cx="921659" cy="925643"/>
          </a:xfrm>
        </p:grpSpPr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5D8A83DF-28FB-4EA3-B086-3636523E6D37}"/>
                </a:ext>
              </a:extLst>
            </p:cNvPr>
            <p:cNvSpPr/>
            <p:nvPr/>
          </p:nvSpPr>
          <p:spPr>
            <a:xfrm>
              <a:off x="12217463" y="2022555"/>
              <a:ext cx="626510" cy="613014"/>
            </a:xfrm>
            <a:prstGeom prst="ellipse">
              <a:avLst/>
            </a:prstGeom>
            <a:solidFill>
              <a:srgbClr val="E0EF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FAE4D8E7-BA06-48DF-BA88-CA1979490142}"/>
                </a:ext>
              </a:extLst>
            </p:cNvPr>
            <p:cNvGrpSpPr/>
            <p:nvPr/>
          </p:nvGrpSpPr>
          <p:grpSpPr>
            <a:xfrm>
              <a:off x="12478089" y="1875811"/>
              <a:ext cx="113752" cy="254528"/>
              <a:chOff x="12466056" y="1875811"/>
              <a:chExt cx="113752" cy="254528"/>
            </a:xfrm>
          </p:grpSpPr>
          <p:sp>
            <p:nvSpPr>
              <p:cNvPr id="103" name="Rectangle: Rounded Corners 102">
                <a:extLst>
                  <a:ext uri="{FF2B5EF4-FFF2-40B4-BE49-F238E27FC236}">
                    <a16:creationId xmlns:a16="http://schemas.microsoft.com/office/drawing/2014/main" id="{F1A07747-7A19-4295-B0C0-27E1160AC31B}"/>
                  </a:ext>
                </a:extLst>
              </p:cNvPr>
              <p:cNvSpPr/>
              <p:nvPr/>
            </p:nvSpPr>
            <p:spPr>
              <a:xfrm>
                <a:off x="12501093" y="1875811"/>
                <a:ext cx="45719" cy="240901"/>
              </a:xfrm>
              <a:prstGeom prst="roundRect">
                <a:avLst/>
              </a:prstGeom>
              <a:solidFill>
                <a:srgbClr val="B825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4" name="Oval 103">
                <a:extLst>
                  <a:ext uri="{FF2B5EF4-FFF2-40B4-BE49-F238E27FC236}">
                    <a16:creationId xmlns:a16="http://schemas.microsoft.com/office/drawing/2014/main" id="{FE8BA448-6D52-4555-8666-87E48F641DD7}"/>
                  </a:ext>
                </a:extLst>
              </p:cNvPr>
              <p:cNvSpPr/>
              <p:nvPr/>
            </p:nvSpPr>
            <p:spPr>
              <a:xfrm>
                <a:off x="12466056" y="2024477"/>
                <a:ext cx="113752" cy="105862"/>
              </a:xfrm>
              <a:prstGeom prst="ellipse">
                <a:avLst/>
              </a:prstGeom>
              <a:solidFill>
                <a:srgbClr val="3095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84187356-349B-44FA-A525-3A7DD8435043}"/>
                </a:ext>
              </a:extLst>
            </p:cNvPr>
            <p:cNvGrpSpPr/>
            <p:nvPr/>
          </p:nvGrpSpPr>
          <p:grpSpPr>
            <a:xfrm rot="10800000">
              <a:off x="12474036" y="2540545"/>
              <a:ext cx="113752" cy="254528"/>
              <a:chOff x="12466056" y="1875811"/>
              <a:chExt cx="113752" cy="254528"/>
            </a:xfrm>
          </p:grpSpPr>
          <p:sp>
            <p:nvSpPr>
              <p:cNvPr id="101" name="Rectangle: Rounded Corners 100">
                <a:extLst>
                  <a:ext uri="{FF2B5EF4-FFF2-40B4-BE49-F238E27FC236}">
                    <a16:creationId xmlns:a16="http://schemas.microsoft.com/office/drawing/2014/main" id="{C8876476-9D3C-48FD-BD7D-98EFEA28E497}"/>
                  </a:ext>
                </a:extLst>
              </p:cNvPr>
              <p:cNvSpPr/>
              <p:nvPr/>
            </p:nvSpPr>
            <p:spPr>
              <a:xfrm>
                <a:off x="12501093" y="1875811"/>
                <a:ext cx="45719" cy="240901"/>
              </a:xfrm>
              <a:prstGeom prst="roundRect">
                <a:avLst/>
              </a:prstGeom>
              <a:solidFill>
                <a:srgbClr val="B825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2" name="Oval 101">
                <a:extLst>
                  <a:ext uri="{FF2B5EF4-FFF2-40B4-BE49-F238E27FC236}">
                    <a16:creationId xmlns:a16="http://schemas.microsoft.com/office/drawing/2014/main" id="{C3952142-674B-4FB3-9C25-3AD2C4783BBF}"/>
                  </a:ext>
                </a:extLst>
              </p:cNvPr>
              <p:cNvSpPr/>
              <p:nvPr/>
            </p:nvSpPr>
            <p:spPr>
              <a:xfrm>
                <a:off x="12466056" y="2024477"/>
                <a:ext cx="113752" cy="105862"/>
              </a:xfrm>
              <a:prstGeom prst="ellipse">
                <a:avLst/>
              </a:prstGeom>
              <a:solidFill>
                <a:srgbClr val="3095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E1DF075A-E569-4BCB-9B78-398F04D7C01A}"/>
                </a:ext>
              </a:extLst>
            </p:cNvPr>
            <p:cNvGrpSpPr/>
            <p:nvPr/>
          </p:nvGrpSpPr>
          <p:grpSpPr>
            <a:xfrm rot="5400000">
              <a:off x="12472010" y="1879459"/>
              <a:ext cx="117805" cy="919262"/>
              <a:chOff x="12626436" y="2028211"/>
              <a:chExt cx="117805" cy="919262"/>
            </a:xfrm>
          </p:grpSpPr>
          <p:grpSp>
            <p:nvGrpSpPr>
              <p:cNvPr id="95" name="Group 94">
                <a:extLst>
                  <a:ext uri="{FF2B5EF4-FFF2-40B4-BE49-F238E27FC236}">
                    <a16:creationId xmlns:a16="http://schemas.microsoft.com/office/drawing/2014/main" id="{314074C1-B8FD-4084-9EF6-AE89356D3825}"/>
                  </a:ext>
                </a:extLst>
              </p:cNvPr>
              <p:cNvGrpSpPr/>
              <p:nvPr/>
            </p:nvGrpSpPr>
            <p:grpSpPr>
              <a:xfrm>
                <a:off x="12630489" y="2028211"/>
                <a:ext cx="113752" cy="254528"/>
                <a:chOff x="12466056" y="1875811"/>
                <a:chExt cx="113752" cy="254528"/>
              </a:xfrm>
            </p:grpSpPr>
            <p:sp>
              <p:nvSpPr>
                <p:cNvPr id="99" name="Rectangle: Rounded Corners 98">
                  <a:extLst>
                    <a:ext uri="{FF2B5EF4-FFF2-40B4-BE49-F238E27FC236}">
                      <a16:creationId xmlns:a16="http://schemas.microsoft.com/office/drawing/2014/main" id="{D6404BE4-4FC7-4984-B811-DA07A84F8177}"/>
                    </a:ext>
                  </a:extLst>
                </p:cNvPr>
                <p:cNvSpPr/>
                <p:nvPr/>
              </p:nvSpPr>
              <p:spPr>
                <a:xfrm>
                  <a:off x="12501093" y="1875811"/>
                  <a:ext cx="45719" cy="240901"/>
                </a:xfrm>
                <a:prstGeom prst="roundRect">
                  <a:avLst/>
                </a:prstGeom>
                <a:solidFill>
                  <a:srgbClr val="B8252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0" name="Oval 99">
                  <a:extLst>
                    <a:ext uri="{FF2B5EF4-FFF2-40B4-BE49-F238E27FC236}">
                      <a16:creationId xmlns:a16="http://schemas.microsoft.com/office/drawing/2014/main" id="{86134C93-7EA8-4D10-90FE-06DEC7CDCE7A}"/>
                    </a:ext>
                  </a:extLst>
                </p:cNvPr>
                <p:cNvSpPr/>
                <p:nvPr/>
              </p:nvSpPr>
              <p:spPr>
                <a:xfrm>
                  <a:off x="12466056" y="2024477"/>
                  <a:ext cx="113752" cy="105862"/>
                </a:xfrm>
                <a:prstGeom prst="ellipse">
                  <a:avLst/>
                </a:prstGeom>
                <a:solidFill>
                  <a:srgbClr val="3095D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96" name="Group 95">
                <a:extLst>
                  <a:ext uri="{FF2B5EF4-FFF2-40B4-BE49-F238E27FC236}">
                    <a16:creationId xmlns:a16="http://schemas.microsoft.com/office/drawing/2014/main" id="{8FC96C66-8F40-4C4A-87BE-1882AFD50184}"/>
                  </a:ext>
                </a:extLst>
              </p:cNvPr>
              <p:cNvGrpSpPr/>
              <p:nvPr/>
            </p:nvGrpSpPr>
            <p:grpSpPr>
              <a:xfrm rot="10800000">
                <a:off x="12626436" y="2692945"/>
                <a:ext cx="113752" cy="254528"/>
                <a:chOff x="12466056" y="1875811"/>
                <a:chExt cx="113752" cy="254528"/>
              </a:xfrm>
            </p:grpSpPr>
            <p:sp>
              <p:nvSpPr>
                <p:cNvPr id="97" name="Rectangle: Rounded Corners 96">
                  <a:extLst>
                    <a:ext uri="{FF2B5EF4-FFF2-40B4-BE49-F238E27FC236}">
                      <a16:creationId xmlns:a16="http://schemas.microsoft.com/office/drawing/2014/main" id="{A4E6D56A-C11A-41A2-901C-1EFBF2FBF230}"/>
                    </a:ext>
                  </a:extLst>
                </p:cNvPr>
                <p:cNvSpPr/>
                <p:nvPr/>
              </p:nvSpPr>
              <p:spPr>
                <a:xfrm>
                  <a:off x="12501093" y="1875811"/>
                  <a:ext cx="45719" cy="240901"/>
                </a:xfrm>
                <a:prstGeom prst="roundRect">
                  <a:avLst/>
                </a:prstGeom>
                <a:solidFill>
                  <a:srgbClr val="B8252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8" name="Oval 97">
                  <a:extLst>
                    <a:ext uri="{FF2B5EF4-FFF2-40B4-BE49-F238E27FC236}">
                      <a16:creationId xmlns:a16="http://schemas.microsoft.com/office/drawing/2014/main" id="{8FABC7BC-68D2-4C75-88E5-A0C510A8C965}"/>
                    </a:ext>
                  </a:extLst>
                </p:cNvPr>
                <p:cNvSpPr/>
                <p:nvPr/>
              </p:nvSpPr>
              <p:spPr>
                <a:xfrm>
                  <a:off x="12466056" y="2024477"/>
                  <a:ext cx="113752" cy="105862"/>
                </a:xfrm>
                <a:prstGeom prst="ellipse">
                  <a:avLst/>
                </a:prstGeom>
                <a:solidFill>
                  <a:srgbClr val="3095D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</p:grp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19179599-12A3-4F91-B2CE-65FA49991B8F}"/>
                </a:ext>
              </a:extLst>
            </p:cNvPr>
            <p:cNvGrpSpPr/>
            <p:nvPr/>
          </p:nvGrpSpPr>
          <p:grpSpPr>
            <a:xfrm rot="2911359">
              <a:off x="12469613" y="1900642"/>
              <a:ext cx="117805" cy="919262"/>
              <a:chOff x="12626436" y="2028211"/>
              <a:chExt cx="117805" cy="919262"/>
            </a:xfrm>
          </p:grpSpPr>
          <p:grpSp>
            <p:nvGrpSpPr>
              <p:cNvPr id="89" name="Group 88">
                <a:extLst>
                  <a:ext uri="{FF2B5EF4-FFF2-40B4-BE49-F238E27FC236}">
                    <a16:creationId xmlns:a16="http://schemas.microsoft.com/office/drawing/2014/main" id="{F4C714D5-709F-46AC-B305-89F1E6F7A8E1}"/>
                  </a:ext>
                </a:extLst>
              </p:cNvPr>
              <p:cNvGrpSpPr/>
              <p:nvPr/>
            </p:nvGrpSpPr>
            <p:grpSpPr>
              <a:xfrm>
                <a:off x="12630489" y="2028211"/>
                <a:ext cx="113752" cy="254528"/>
                <a:chOff x="12466056" y="1875811"/>
                <a:chExt cx="113752" cy="254528"/>
              </a:xfrm>
            </p:grpSpPr>
            <p:sp>
              <p:nvSpPr>
                <p:cNvPr id="93" name="Rectangle: Rounded Corners 92">
                  <a:extLst>
                    <a:ext uri="{FF2B5EF4-FFF2-40B4-BE49-F238E27FC236}">
                      <a16:creationId xmlns:a16="http://schemas.microsoft.com/office/drawing/2014/main" id="{02459F34-CCBB-4342-81C8-272F52503598}"/>
                    </a:ext>
                  </a:extLst>
                </p:cNvPr>
                <p:cNvSpPr/>
                <p:nvPr/>
              </p:nvSpPr>
              <p:spPr>
                <a:xfrm>
                  <a:off x="12501093" y="1875811"/>
                  <a:ext cx="45719" cy="240901"/>
                </a:xfrm>
                <a:prstGeom prst="roundRect">
                  <a:avLst/>
                </a:prstGeom>
                <a:solidFill>
                  <a:srgbClr val="B8252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4" name="Oval 93">
                  <a:extLst>
                    <a:ext uri="{FF2B5EF4-FFF2-40B4-BE49-F238E27FC236}">
                      <a16:creationId xmlns:a16="http://schemas.microsoft.com/office/drawing/2014/main" id="{DA9F6B40-1B99-4F0C-A0E0-BBDC639DEC10}"/>
                    </a:ext>
                  </a:extLst>
                </p:cNvPr>
                <p:cNvSpPr/>
                <p:nvPr/>
              </p:nvSpPr>
              <p:spPr>
                <a:xfrm>
                  <a:off x="12466056" y="2024477"/>
                  <a:ext cx="113752" cy="105862"/>
                </a:xfrm>
                <a:prstGeom prst="ellipse">
                  <a:avLst/>
                </a:prstGeom>
                <a:solidFill>
                  <a:srgbClr val="3095D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90" name="Group 89">
                <a:extLst>
                  <a:ext uri="{FF2B5EF4-FFF2-40B4-BE49-F238E27FC236}">
                    <a16:creationId xmlns:a16="http://schemas.microsoft.com/office/drawing/2014/main" id="{7D5EC348-B051-4898-83C6-CD0611D7904F}"/>
                  </a:ext>
                </a:extLst>
              </p:cNvPr>
              <p:cNvGrpSpPr/>
              <p:nvPr/>
            </p:nvGrpSpPr>
            <p:grpSpPr>
              <a:xfrm rot="10800000">
                <a:off x="12626436" y="2692945"/>
                <a:ext cx="113752" cy="254528"/>
                <a:chOff x="12466056" y="1875811"/>
                <a:chExt cx="113752" cy="254528"/>
              </a:xfrm>
            </p:grpSpPr>
            <p:sp>
              <p:nvSpPr>
                <p:cNvPr id="91" name="Rectangle: Rounded Corners 90">
                  <a:extLst>
                    <a:ext uri="{FF2B5EF4-FFF2-40B4-BE49-F238E27FC236}">
                      <a16:creationId xmlns:a16="http://schemas.microsoft.com/office/drawing/2014/main" id="{B2E3FA1F-8EB3-49F6-A0D3-96109087EE75}"/>
                    </a:ext>
                  </a:extLst>
                </p:cNvPr>
                <p:cNvSpPr/>
                <p:nvPr/>
              </p:nvSpPr>
              <p:spPr>
                <a:xfrm>
                  <a:off x="12501093" y="1875811"/>
                  <a:ext cx="45719" cy="240901"/>
                </a:xfrm>
                <a:prstGeom prst="roundRect">
                  <a:avLst/>
                </a:prstGeom>
                <a:solidFill>
                  <a:srgbClr val="B8252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2" name="Oval 91">
                  <a:extLst>
                    <a:ext uri="{FF2B5EF4-FFF2-40B4-BE49-F238E27FC236}">
                      <a16:creationId xmlns:a16="http://schemas.microsoft.com/office/drawing/2014/main" id="{6CCC18AF-5ECB-4549-A5DC-320A668CC17E}"/>
                    </a:ext>
                  </a:extLst>
                </p:cNvPr>
                <p:cNvSpPr/>
                <p:nvPr/>
              </p:nvSpPr>
              <p:spPr>
                <a:xfrm>
                  <a:off x="12466056" y="2024477"/>
                  <a:ext cx="113752" cy="105862"/>
                </a:xfrm>
                <a:prstGeom prst="ellipse">
                  <a:avLst/>
                </a:prstGeom>
                <a:solidFill>
                  <a:srgbClr val="3095D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</p:grp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8BC8BB8D-420A-450A-869D-9958A4F64D53}"/>
                </a:ext>
              </a:extLst>
            </p:cNvPr>
            <p:cNvGrpSpPr/>
            <p:nvPr/>
          </p:nvGrpSpPr>
          <p:grpSpPr>
            <a:xfrm rot="18936825">
              <a:off x="12461185" y="1869430"/>
              <a:ext cx="117805" cy="919262"/>
              <a:chOff x="12626436" y="2028211"/>
              <a:chExt cx="117805" cy="919262"/>
            </a:xfrm>
          </p:grpSpPr>
          <p:grpSp>
            <p:nvGrpSpPr>
              <p:cNvPr id="83" name="Group 82">
                <a:extLst>
                  <a:ext uri="{FF2B5EF4-FFF2-40B4-BE49-F238E27FC236}">
                    <a16:creationId xmlns:a16="http://schemas.microsoft.com/office/drawing/2014/main" id="{EA8B44D3-9AE5-4937-8131-B3BD1A4E8F1E}"/>
                  </a:ext>
                </a:extLst>
              </p:cNvPr>
              <p:cNvGrpSpPr/>
              <p:nvPr/>
            </p:nvGrpSpPr>
            <p:grpSpPr>
              <a:xfrm>
                <a:off x="12630489" y="2028211"/>
                <a:ext cx="113752" cy="254528"/>
                <a:chOff x="12466056" y="1875811"/>
                <a:chExt cx="113752" cy="254528"/>
              </a:xfrm>
            </p:grpSpPr>
            <p:sp>
              <p:nvSpPr>
                <p:cNvPr id="87" name="Rectangle: Rounded Corners 86">
                  <a:extLst>
                    <a:ext uri="{FF2B5EF4-FFF2-40B4-BE49-F238E27FC236}">
                      <a16:creationId xmlns:a16="http://schemas.microsoft.com/office/drawing/2014/main" id="{DFB26801-5DB7-4B16-B037-896C6B275C4C}"/>
                    </a:ext>
                  </a:extLst>
                </p:cNvPr>
                <p:cNvSpPr/>
                <p:nvPr/>
              </p:nvSpPr>
              <p:spPr>
                <a:xfrm>
                  <a:off x="12501093" y="1875811"/>
                  <a:ext cx="45719" cy="240901"/>
                </a:xfrm>
                <a:prstGeom prst="roundRect">
                  <a:avLst/>
                </a:prstGeom>
                <a:solidFill>
                  <a:srgbClr val="B8252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8" name="Oval 87">
                  <a:extLst>
                    <a:ext uri="{FF2B5EF4-FFF2-40B4-BE49-F238E27FC236}">
                      <a16:creationId xmlns:a16="http://schemas.microsoft.com/office/drawing/2014/main" id="{FCF11C7F-245D-42CC-A4E7-891020C5C23E}"/>
                    </a:ext>
                  </a:extLst>
                </p:cNvPr>
                <p:cNvSpPr/>
                <p:nvPr/>
              </p:nvSpPr>
              <p:spPr>
                <a:xfrm>
                  <a:off x="12466056" y="2024477"/>
                  <a:ext cx="113752" cy="105862"/>
                </a:xfrm>
                <a:prstGeom prst="ellipse">
                  <a:avLst/>
                </a:prstGeom>
                <a:solidFill>
                  <a:srgbClr val="3095D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84" name="Group 83">
                <a:extLst>
                  <a:ext uri="{FF2B5EF4-FFF2-40B4-BE49-F238E27FC236}">
                    <a16:creationId xmlns:a16="http://schemas.microsoft.com/office/drawing/2014/main" id="{CBA9ABF5-0457-4323-BF5E-0214514BCD1A}"/>
                  </a:ext>
                </a:extLst>
              </p:cNvPr>
              <p:cNvGrpSpPr/>
              <p:nvPr/>
            </p:nvGrpSpPr>
            <p:grpSpPr>
              <a:xfrm rot="10800000">
                <a:off x="12626436" y="2692945"/>
                <a:ext cx="113752" cy="254528"/>
                <a:chOff x="12466056" y="1875811"/>
                <a:chExt cx="113752" cy="254528"/>
              </a:xfrm>
            </p:grpSpPr>
            <p:sp>
              <p:nvSpPr>
                <p:cNvPr id="85" name="Rectangle: Rounded Corners 84">
                  <a:extLst>
                    <a:ext uri="{FF2B5EF4-FFF2-40B4-BE49-F238E27FC236}">
                      <a16:creationId xmlns:a16="http://schemas.microsoft.com/office/drawing/2014/main" id="{CA88D2BF-701E-4A46-AD6C-FB4EAB8276D9}"/>
                    </a:ext>
                  </a:extLst>
                </p:cNvPr>
                <p:cNvSpPr/>
                <p:nvPr/>
              </p:nvSpPr>
              <p:spPr>
                <a:xfrm>
                  <a:off x="12501093" y="1875811"/>
                  <a:ext cx="45719" cy="240901"/>
                </a:xfrm>
                <a:prstGeom prst="roundRect">
                  <a:avLst/>
                </a:prstGeom>
                <a:solidFill>
                  <a:srgbClr val="B8252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6" name="Oval 85">
                  <a:extLst>
                    <a:ext uri="{FF2B5EF4-FFF2-40B4-BE49-F238E27FC236}">
                      <a16:creationId xmlns:a16="http://schemas.microsoft.com/office/drawing/2014/main" id="{873E2A03-9F1D-4D0C-8F6D-1498431DD9DC}"/>
                    </a:ext>
                  </a:extLst>
                </p:cNvPr>
                <p:cNvSpPr/>
                <p:nvPr/>
              </p:nvSpPr>
              <p:spPr>
                <a:xfrm>
                  <a:off x="12466056" y="2024477"/>
                  <a:ext cx="113752" cy="105862"/>
                </a:xfrm>
                <a:prstGeom prst="ellipse">
                  <a:avLst/>
                </a:prstGeom>
                <a:solidFill>
                  <a:srgbClr val="3095D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</p:grp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A81BEAC3-5F9E-43D5-A14C-BB13CBD901FF}"/>
              </a:ext>
            </a:extLst>
          </p:cNvPr>
          <p:cNvSpPr txBox="1"/>
          <p:nvPr/>
        </p:nvSpPr>
        <p:spPr>
          <a:xfrm>
            <a:off x="10441886" y="3475336"/>
            <a:ext cx="8090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b="1" dirty="0">
                <a:solidFill>
                  <a:schemeClr val="accent5">
                    <a:lumMod val="75000"/>
                  </a:schemeClr>
                </a:solidFill>
              </a:rPr>
              <a:t>H</a:t>
            </a:r>
            <a:r>
              <a:rPr lang="sv-SE" sz="1200" b="1" baseline="-25000" dirty="0">
                <a:solidFill>
                  <a:schemeClr val="accent5">
                    <a:lumMod val="75000"/>
                  </a:schemeClr>
                </a:solidFill>
              </a:rPr>
              <a:t>2</a:t>
            </a:r>
            <a:r>
              <a:rPr lang="sv-SE" sz="1200" b="1" dirty="0">
                <a:solidFill>
                  <a:schemeClr val="accent5">
                    <a:lumMod val="75000"/>
                  </a:schemeClr>
                </a:solidFill>
              </a:rPr>
              <a:t>O</a:t>
            </a:r>
            <a:endParaRPr lang="en-GB" sz="1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8AEB85B2-B334-4AF5-843D-981E58552D62}"/>
              </a:ext>
            </a:extLst>
          </p:cNvPr>
          <p:cNvGrpSpPr/>
          <p:nvPr/>
        </p:nvGrpSpPr>
        <p:grpSpPr>
          <a:xfrm>
            <a:off x="11386912" y="3680675"/>
            <a:ext cx="402516" cy="404256"/>
            <a:chOff x="12068885" y="1869430"/>
            <a:chExt cx="921659" cy="925643"/>
          </a:xfrm>
        </p:grpSpPr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DCF6F5F9-BEB8-4F01-8BD9-7C3940E63FDC}"/>
                </a:ext>
              </a:extLst>
            </p:cNvPr>
            <p:cNvSpPr/>
            <p:nvPr/>
          </p:nvSpPr>
          <p:spPr>
            <a:xfrm>
              <a:off x="12217463" y="2022555"/>
              <a:ext cx="626510" cy="613014"/>
            </a:xfrm>
            <a:prstGeom prst="ellipse">
              <a:avLst/>
            </a:prstGeom>
            <a:solidFill>
              <a:srgbClr val="E0EF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CAA3C326-49B4-4E4C-B2F4-8FC16BED3C51}"/>
                </a:ext>
              </a:extLst>
            </p:cNvPr>
            <p:cNvGrpSpPr/>
            <p:nvPr/>
          </p:nvGrpSpPr>
          <p:grpSpPr>
            <a:xfrm>
              <a:off x="12478089" y="1875811"/>
              <a:ext cx="113752" cy="254528"/>
              <a:chOff x="12466056" y="1875811"/>
              <a:chExt cx="113752" cy="254528"/>
            </a:xfrm>
          </p:grpSpPr>
          <p:sp>
            <p:nvSpPr>
              <p:cNvPr id="133" name="Rectangle: Rounded Corners 132">
                <a:extLst>
                  <a:ext uri="{FF2B5EF4-FFF2-40B4-BE49-F238E27FC236}">
                    <a16:creationId xmlns:a16="http://schemas.microsoft.com/office/drawing/2014/main" id="{C1FDE0BD-CF5D-4C89-B7CE-792297BD06C9}"/>
                  </a:ext>
                </a:extLst>
              </p:cNvPr>
              <p:cNvSpPr/>
              <p:nvPr/>
            </p:nvSpPr>
            <p:spPr>
              <a:xfrm>
                <a:off x="12501093" y="1875811"/>
                <a:ext cx="45719" cy="240901"/>
              </a:xfrm>
              <a:prstGeom prst="roundRect">
                <a:avLst/>
              </a:prstGeom>
              <a:solidFill>
                <a:srgbClr val="B825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4" name="Oval 133">
                <a:extLst>
                  <a:ext uri="{FF2B5EF4-FFF2-40B4-BE49-F238E27FC236}">
                    <a16:creationId xmlns:a16="http://schemas.microsoft.com/office/drawing/2014/main" id="{D4C257AC-3250-469F-9F94-9B1ABD0C6165}"/>
                  </a:ext>
                </a:extLst>
              </p:cNvPr>
              <p:cNvSpPr/>
              <p:nvPr/>
            </p:nvSpPr>
            <p:spPr>
              <a:xfrm>
                <a:off x="12466056" y="2024477"/>
                <a:ext cx="113752" cy="105862"/>
              </a:xfrm>
              <a:prstGeom prst="ellipse">
                <a:avLst/>
              </a:prstGeom>
              <a:solidFill>
                <a:srgbClr val="3095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D16AA2D3-2A80-4759-8AAF-C5A8A52D36AB}"/>
                </a:ext>
              </a:extLst>
            </p:cNvPr>
            <p:cNvGrpSpPr/>
            <p:nvPr/>
          </p:nvGrpSpPr>
          <p:grpSpPr>
            <a:xfrm rot="10800000">
              <a:off x="12474036" y="2540545"/>
              <a:ext cx="113752" cy="254528"/>
              <a:chOff x="12466056" y="1875811"/>
              <a:chExt cx="113752" cy="254528"/>
            </a:xfrm>
          </p:grpSpPr>
          <p:sp>
            <p:nvSpPr>
              <p:cNvPr id="131" name="Rectangle: Rounded Corners 130">
                <a:extLst>
                  <a:ext uri="{FF2B5EF4-FFF2-40B4-BE49-F238E27FC236}">
                    <a16:creationId xmlns:a16="http://schemas.microsoft.com/office/drawing/2014/main" id="{65EBD95C-D2C9-4E16-87C3-1EDDA0771B5E}"/>
                  </a:ext>
                </a:extLst>
              </p:cNvPr>
              <p:cNvSpPr/>
              <p:nvPr/>
            </p:nvSpPr>
            <p:spPr>
              <a:xfrm>
                <a:off x="12501093" y="1875811"/>
                <a:ext cx="45719" cy="240901"/>
              </a:xfrm>
              <a:prstGeom prst="roundRect">
                <a:avLst/>
              </a:prstGeom>
              <a:solidFill>
                <a:srgbClr val="B825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2" name="Oval 131">
                <a:extLst>
                  <a:ext uri="{FF2B5EF4-FFF2-40B4-BE49-F238E27FC236}">
                    <a16:creationId xmlns:a16="http://schemas.microsoft.com/office/drawing/2014/main" id="{BBB068C4-9DF7-4BC0-B53C-A5DE7E17425B}"/>
                  </a:ext>
                </a:extLst>
              </p:cNvPr>
              <p:cNvSpPr/>
              <p:nvPr/>
            </p:nvSpPr>
            <p:spPr>
              <a:xfrm>
                <a:off x="12466056" y="2024477"/>
                <a:ext cx="113752" cy="105862"/>
              </a:xfrm>
              <a:prstGeom prst="ellipse">
                <a:avLst/>
              </a:prstGeom>
              <a:solidFill>
                <a:srgbClr val="3095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62D1A32E-84B8-440F-9B73-761B4FAE03F7}"/>
                </a:ext>
              </a:extLst>
            </p:cNvPr>
            <p:cNvGrpSpPr/>
            <p:nvPr/>
          </p:nvGrpSpPr>
          <p:grpSpPr>
            <a:xfrm rot="5400000">
              <a:off x="12472010" y="1879459"/>
              <a:ext cx="117805" cy="919262"/>
              <a:chOff x="12626436" y="2028211"/>
              <a:chExt cx="117805" cy="919262"/>
            </a:xfrm>
          </p:grpSpPr>
          <p:grpSp>
            <p:nvGrpSpPr>
              <p:cNvPr id="125" name="Group 124">
                <a:extLst>
                  <a:ext uri="{FF2B5EF4-FFF2-40B4-BE49-F238E27FC236}">
                    <a16:creationId xmlns:a16="http://schemas.microsoft.com/office/drawing/2014/main" id="{42E24CE2-B9F2-41C4-867C-3A6C990FF242}"/>
                  </a:ext>
                </a:extLst>
              </p:cNvPr>
              <p:cNvGrpSpPr/>
              <p:nvPr/>
            </p:nvGrpSpPr>
            <p:grpSpPr>
              <a:xfrm>
                <a:off x="12630489" y="2028211"/>
                <a:ext cx="113752" cy="254528"/>
                <a:chOff x="12466056" y="1875811"/>
                <a:chExt cx="113752" cy="254528"/>
              </a:xfrm>
            </p:grpSpPr>
            <p:sp>
              <p:nvSpPr>
                <p:cNvPr id="129" name="Rectangle: Rounded Corners 128">
                  <a:extLst>
                    <a:ext uri="{FF2B5EF4-FFF2-40B4-BE49-F238E27FC236}">
                      <a16:creationId xmlns:a16="http://schemas.microsoft.com/office/drawing/2014/main" id="{B42F118B-C03A-40D8-B3B4-F1102B69EEE6}"/>
                    </a:ext>
                  </a:extLst>
                </p:cNvPr>
                <p:cNvSpPr/>
                <p:nvPr/>
              </p:nvSpPr>
              <p:spPr>
                <a:xfrm>
                  <a:off x="12501093" y="1875811"/>
                  <a:ext cx="45719" cy="240901"/>
                </a:xfrm>
                <a:prstGeom prst="roundRect">
                  <a:avLst/>
                </a:prstGeom>
                <a:solidFill>
                  <a:srgbClr val="B8252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0" name="Oval 129">
                  <a:extLst>
                    <a:ext uri="{FF2B5EF4-FFF2-40B4-BE49-F238E27FC236}">
                      <a16:creationId xmlns:a16="http://schemas.microsoft.com/office/drawing/2014/main" id="{B83CFF79-2BA0-415C-89E4-B44981E57B4E}"/>
                    </a:ext>
                  </a:extLst>
                </p:cNvPr>
                <p:cNvSpPr/>
                <p:nvPr/>
              </p:nvSpPr>
              <p:spPr>
                <a:xfrm>
                  <a:off x="12466056" y="2024477"/>
                  <a:ext cx="113752" cy="105862"/>
                </a:xfrm>
                <a:prstGeom prst="ellipse">
                  <a:avLst/>
                </a:prstGeom>
                <a:solidFill>
                  <a:srgbClr val="3095D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126" name="Group 125">
                <a:extLst>
                  <a:ext uri="{FF2B5EF4-FFF2-40B4-BE49-F238E27FC236}">
                    <a16:creationId xmlns:a16="http://schemas.microsoft.com/office/drawing/2014/main" id="{8BA397DB-09F6-48F8-BA1E-358A3704ED4E}"/>
                  </a:ext>
                </a:extLst>
              </p:cNvPr>
              <p:cNvGrpSpPr/>
              <p:nvPr/>
            </p:nvGrpSpPr>
            <p:grpSpPr>
              <a:xfrm rot="10800000">
                <a:off x="12626436" y="2692945"/>
                <a:ext cx="113752" cy="254528"/>
                <a:chOff x="12466056" y="1875811"/>
                <a:chExt cx="113752" cy="254528"/>
              </a:xfrm>
            </p:grpSpPr>
            <p:sp>
              <p:nvSpPr>
                <p:cNvPr id="127" name="Rectangle: Rounded Corners 126">
                  <a:extLst>
                    <a:ext uri="{FF2B5EF4-FFF2-40B4-BE49-F238E27FC236}">
                      <a16:creationId xmlns:a16="http://schemas.microsoft.com/office/drawing/2014/main" id="{2E9DFC52-C6AB-4644-B18E-20307D0FFE17}"/>
                    </a:ext>
                  </a:extLst>
                </p:cNvPr>
                <p:cNvSpPr/>
                <p:nvPr/>
              </p:nvSpPr>
              <p:spPr>
                <a:xfrm>
                  <a:off x="12501093" y="1875811"/>
                  <a:ext cx="45719" cy="240901"/>
                </a:xfrm>
                <a:prstGeom prst="roundRect">
                  <a:avLst/>
                </a:prstGeom>
                <a:solidFill>
                  <a:srgbClr val="B8252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8" name="Oval 127">
                  <a:extLst>
                    <a:ext uri="{FF2B5EF4-FFF2-40B4-BE49-F238E27FC236}">
                      <a16:creationId xmlns:a16="http://schemas.microsoft.com/office/drawing/2014/main" id="{CF963D0D-EDCB-472D-ADD7-15313D31E6E0}"/>
                    </a:ext>
                  </a:extLst>
                </p:cNvPr>
                <p:cNvSpPr/>
                <p:nvPr/>
              </p:nvSpPr>
              <p:spPr>
                <a:xfrm>
                  <a:off x="12466056" y="2024477"/>
                  <a:ext cx="113752" cy="105862"/>
                </a:xfrm>
                <a:prstGeom prst="ellipse">
                  <a:avLst/>
                </a:prstGeom>
                <a:solidFill>
                  <a:srgbClr val="3095D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</p:grpSp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05A643B7-CD17-49BF-87F2-6869097AC8CD}"/>
                </a:ext>
              </a:extLst>
            </p:cNvPr>
            <p:cNvGrpSpPr/>
            <p:nvPr/>
          </p:nvGrpSpPr>
          <p:grpSpPr>
            <a:xfrm rot="2911359">
              <a:off x="12469613" y="1900642"/>
              <a:ext cx="117805" cy="919262"/>
              <a:chOff x="12626436" y="2028211"/>
              <a:chExt cx="117805" cy="919262"/>
            </a:xfrm>
          </p:grpSpPr>
          <p:grpSp>
            <p:nvGrpSpPr>
              <p:cNvPr id="119" name="Group 118">
                <a:extLst>
                  <a:ext uri="{FF2B5EF4-FFF2-40B4-BE49-F238E27FC236}">
                    <a16:creationId xmlns:a16="http://schemas.microsoft.com/office/drawing/2014/main" id="{F3B1DD5F-5474-4F25-849C-74303AA4B2AE}"/>
                  </a:ext>
                </a:extLst>
              </p:cNvPr>
              <p:cNvGrpSpPr/>
              <p:nvPr/>
            </p:nvGrpSpPr>
            <p:grpSpPr>
              <a:xfrm>
                <a:off x="12630489" y="2028211"/>
                <a:ext cx="113752" cy="254528"/>
                <a:chOff x="12466056" y="1875811"/>
                <a:chExt cx="113752" cy="254528"/>
              </a:xfrm>
            </p:grpSpPr>
            <p:sp>
              <p:nvSpPr>
                <p:cNvPr id="123" name="Rectangle: Rounded Corners 122">
                  <a:extLst>
                    <a:ext uri="{FF2B5EF4-FFF2-40B4-BE49-F238E27FC236}">
                      <a16:creationId xmlns:a16="http://schemas.microsoft.com/office/drawing/2014/main" id="{F88B575E-5FF8-4C60-9D48-B0FB003077AF}"/>
                    </a:ext>
                  </a:extLst>
                </p:cNvPr>
                <p:cNvSpPr/>
                <p:nvPr/>
              </p:nvSpPr>
              <p:spPr>
                <a:xfrm>
                  <a:off x="12501093" y="1875811"/>
                  <a:ext cx="45719" cy="240901"/>
                </a:xfrm>
                <a:prstGeom prst="roundRect">
                  <a:avLst/>
                </a:prstGeom>
                <a:solidFill>
                  <a:srgbClr val="B8252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4" name="Oval 123">
                  <a:extLst>
                    <a:ext uri="{FF2B5EF4-FFF2-40B4-BE49-F238E27FC236}">
                      <a16:creationId xmlns:a16="http://schemas.microsoft.com/office/drawing/2014/main" id="{9EBD950F-00C5-4D84-B71A-F99E1A44F056}"/>
                    </a:ext>
                  </a:extLst>
                </p:cNvPr>
                <p:cNvSpPr/>
                <p:nvPr/>
              </p:nvSpPr>
              <p:spPr>
                <a:xfrm>
                  <a:off x="12466056" y="2024477"/>
                  <a:ext cx="113752" cy="105862"/>
                </a:xfrm>
                <a:prstGeom prst="ellipse">
                  <a:avLst/>
                </a:prstGeom>
                <a:solidFill>
                  <a:srgbClr val="3095D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120" name="Group 119">
                <a:extLst>
                  <a:ext uri="{FF2B5EF4-FFF2-40B4-BE49-F238E27FC236}">
                    <a16:creationId xmlns:a16="http://schemas.microsoft.com/office/drawing/2014/main" id="{3998D932-E22B-4E3F-BA30-E8CBE9A7F1B6}"/>
                  </a:ext>
                </a:extLst>
              </p:cNvPr>
              <p:cNvGrpSpPr/>
              <p:nvPr/>
            </p:nvGrpSpPr>
            <p:grpSpPr>
              <a:xfrm rot="10800000">
                <a:off x="12626436" y="2692945"/>
                <a:ext cx="113752" cy="254528"/>
                <a:chOff x="12466056" y="1875811"/>
                <a:chExt cx="113752" cy="254528"/>
              </a:xfrm>
            </p:grpSpPr>
            <p:sp>
              <p:nvSpPr>
                <p:cNvPr id="121" name="Rectangle: Rounded Corners 120">
                  <a:extLst>
                    <a:ext uri="{FF2B5EF4-FFF2-40B4-BE49-F238E27FC236}">
                      <a16:creationId xmlns:a16="http://schemas.microsoft.com/office/drawing/2014/main" id="{E478AB84-9872-4F3B-A728-9D1A06EFFF3D}"/>
                    </a:ext>
                  </a:extLst>
                </p:cNvPr>
                <p:cNvSpPr/>
                <p:nvPr/>
              </p:nvSpPr>
              <p:spPr>
                <a:xfrm>
                  <a:off x="12501093" y="1875811"/>
                  <a:ext cx="45719" cy="240901"/>
                </a:xfrm>
                <a:prstGeom prst="roundRect">
                  <a:avLst/>
                </a:prstGeom>
                <a:solidFill>
                  <a:srgbClr val="B8252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2" name="Oval 121">
                  <a:extLst>
                    <a:ext uri="{FF2B5EF4-FFF2-40B4-BE49-F238E27FC236}">
                      <a16:creationId xmlns:a16="http://schemas.microsoft.com/office/drawing/2014/main" id="{1B03D010-DD23-4D1E-A892-B1F7CB7F405A}"/>
                    </a:ext>
                  </a:extLst>
                </p:cNvPr>
                <p:cNvSpPr/>
                <p:nvPr/>
              </p:nvSpPr>
              <p:spPr>
                <a:xfrm>
                  <a:off x="12466056" y="2024477"/>
                  <a:ext cx="113752" cy="105862"/>
                </a:xfrm>
                <a:prstGeom prst="ellipse">
                  <a:avLst/>
                </a:prstGeom>
                <a:solidFill>
                  <a:srgbClr val="3095D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</p:grpSp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DB28CFFD-880E-4430-BA9B-119346FE81E2}"/>
                </a:ext>
              </a:extLst>
            </p:cNvPr>
            <p:cNvGrpSpPr/>
            <p:nvPr/>
          </p:nvGrpSpPr>
          <p:grpSpPr>
            <a:xfrm rot="18936825">
              <a:off x="12461185" y="1869430"/>
              <a:ext cx="117805" cy="919262"/>
              <a:chOff x="12626436" y="2028211"/>
              <a:chExt cx="117805" cy="919262"/>
            </a:xfrm>
          </p:grpSpPr>
          <p:grpSp>
            <p:nvGrpSpPr>
              <p:cNvPr id="113" name="Group 112">
                <a:extLst>
                  <a:ext uri="{FF2B5EF4-FFF2-40B4-BE49-F238E27FC236}">
                    <a16:creationId xmlns:a16="http://schemas.microsoft.com/office/drawing/2014/main" id="{095F78F4-DA2B-4DB2-979A-4A6C3E92A92A}"/>
                  </a:ext>
                </a:extLst>
              </p:cNvPr>
              <p:cNvGrpSpPr/>
              <p:nvPr/>
            </p:nvGrpSpPr>
            <p:grpSpPr>
              <a:xfrm>
                <a:off x="12630489" y="2028211"/>
                <a:ext cx="113752" cy="254528"/>
                <a:chOff x="12466056" y="1875811"/>
                <a:chExt cx="113752" cy="254528"/>
              </a:xfrm>
            </p:grpSpPr>
            <p:sp>
              <p:nvSpPr>
                <p:cNvPr id="117" name="Rectangle: Rounded Corners 116">
                  <a:extLst>
                    <a:ext uri="{FF2B5EF4-FFF2-40B4-BE49-F238E27FC236}">
                      <a16:creationId xmlns:a16="http://schemas.microsoft.com/office/drawing/2014/main" id="{E56DB697-C805-43AC-8062-CA981E60EC09}"/>
                    </a:ext>
                  </a:extLst>
                </p:cNvPr>
                <p:cNvSpPr/>
                <p:nvPr/>
              </p:nvSpPr>
              <p:spPr>
                <a:xfrm>
                  <a:off x="12501093" y="1875811"/>
                  <a:ext cx="45719" cy="240901"/>
                </a:xfrm>
                <a:prstGeom prst="roundRect">
                  <a:avLst/>
                </a:prstGeom>
                <a:solidFill>
                  <a:srgbClr val="B8252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8" name="Oval 117">
                  <a:extLst>
                    <a:ext uri="{FF2B5EF4-FFF2-40B4-BE49-F238E27FC236}">
                      <a16:creationId xmlns:a16="http://schemas.microsoft.com/office/drawing/2014/main" id="{E124F853-BA16-401F-81DD-B12FCA6280C4}"/>
                    </a:ext>
                  </a:extLst>
                </p:cNvPr>
                <p:cNvSpPr/>
                <p:nvPr/>
              </p:nvSpPr>
              <p:spPr>
                <a:xfrm>
                  <a:off x="12466056" y="2024477"/>
                  <a:ext cx="113752" cy="105862"/>
                </a:xfrm>
                <a:prstGeom prst="ellipse">
                  <a:avLst/>
                </a:prstGeom>
                <a:solidFill>
                  <a:srgbClr val="3095D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114" name="Group 113">
                <a:extLst>
                  <a:ext uri="{FF2B5EF4-FFF2-40B4-BE49-F238E27FC236}">
                    <a16:creationId xmlns:a16="http://schemas.microsoft.com/office/drawing/2014/main" id="{CDFC3829-73F5-4872-A02E-1517C02E775E}"/>
                  </a:ext>
                </a:extLst>
              </p:cNvPr>
              <p:cNvGrpSpPr/>
              <p:nvPr/>
            </p:nvGrpSpPr>
            <p:grpSpPr>
              <a:xfrm rot="10800000">
                <a:off x="12626436" y="2692945"/>
                <a:ext cx="113752" cy="254528"/>
                <a:chOff x="12466056" y="1875811"/>
                <a:chExt cx="113752" cy="254528"/>
              </a:xfrm>
            </p:grpSpPr>
            <p:sp>
              <p:nvSpPr>
                <p:cNvPr id="115" name="Rectangle: Rounded Corners 114">
                  <a:extLst>
                    <a:ext uri="{FF2B5EF4-FFF2-40B4-BE49-F238E27FC236}">
                      <a16:creationId xmlns:a16="http://schemas.microsoft.com/office/drawing/2014/main" id="{5F4910B7-2F2E-45E6-B1F5-A32A46C4FC51}"/>
                    </a:ext>
                  </a:extLst>
                </p:cNvPr>
                <p:cNvSpPr/>
                <p:nvPr/>
              </p:nvSpPr>
              <p:spPr>
                <a:xfrm>
                  <a:off x="12501093" y="1875811"/>
                  <a:ext cx="45719" cy="240901"/>
                </a:xfrm>
                <a:prstGeom prst="roundRect">
                  <a:avLst/>
                </a:prstGeom>
                <a:solidFill>
                  <a:srgbClr val="B8252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6" name="Oval 115">
                  <a:extLst>
                    <a:ext uri="{FF2B5EF4-FFF2-40B4-BE49-F238E27FC236}">
                      <a16:creationId xmlns:a16="http://schemas.microsoft.com/office/drawing/2014/main" id="{FEBF000E-738B-493E-93AC-BE623EDDD52B}"/>
                    </a:ext>
                  </a:extLst>
                </p:cNvPr>
                <p:cNvSpPr/>
                <p:nvPr/>
              </p:nvSpPr>
              <p:spPr>
                <a:xfrm>
                  <a:off x="12466056" y="2024477"/>
                  <a:ext cx="113752" cy="105862"/>
                </a:xfrm>
                <a:prstGeom prst="ellipse">
                  <a:avLst/>
                </a:prstGeom>
                <a:solidFill>
                  <a:srgbClr val="3095D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</p:grp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399CA3D2-5432-4DE3-8D2C-448C5B3525E1}"/>
              </a:ext>
            </a:extLst>
          </p:cNvPr>
          <p:cNvGrpSpPr/>
          <p:nvPr/>
        </p:nvGrpSpPr>
        <p:grpSpPr>
          <a:xfrm>
            <a:off x="9734217" y="3076361"/>
            <a:ext cx="402516" cy="404256"/>
            <a:chOff x="12068885" y="1869430"/>
            <a:chExt cx="921659" cy="925643"/>
          </a:xfrm>
        </p:grpSpPr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963103BE-313E-4964-BD58-21CE0CFE14D6}"/>
                </a:ext>
              </a:extLst>
            </p:cNvPr>
            <p:cNvSpPr/>
            <p:nvPr/>
          </p:nvSpPr>
          <p:spPr>
            <a:xfrm>
              <a:off x="12217463" y="2022555"/>
              <a:ext cx="626510" cy="613014"/>
            </a:xfrm>
            <a:prstGeom prst="ellipse">
              <a:avLst/>
            </a:prstGeom>
            <a:solidFill>
              <a:srgbClr val="E0EF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137" name="Group 136">
              <a:extLst>
                <a:ext uri="{FF2B5EF4-FFF2-40B4-BE49-F238E27FC236}">
                  <a16:creationId xmlns:a16="http://schemas.microsoft.com/office/drawing/2014/main" id="{40A967A4-DEAE-4768-8B7B-2F0805452589}"/>
                </a:ext>
              </a:extLst>
            </p:cNvPr>
            <p:cNvGrpSpPr/>
            <p:nvPr/>
          </p:nvGrpSpPr>
          <p:grpSpPr>
            <a:xfrm>
              <a:off x="12478089" y="1875811"/>
              <a:ext cx="113752" cy="254528"/>
              <a:chOff x="12466056" y="1875811"/>
              <a:chExt cx="113752" cy="254528"/>
            </a:xfrm>
          </p:grpSpPr>
          <p:sp>
            <p:nvSpPr>
              <p:cNvPr id="162" name="Rectangle: Rounded Corners 161">
                <a:extLst>
                  <a:ext uri="{FF2B5EF4-FFF2-40B4-BE49-F238E27FC236}">
                    <a16:creationId xmlns:a16="http://schemas.microsoft.com/office/drawing/2014/main" id="{E3724719-7D48-495E-B694-750A24DCEF06}"/>
                  </a:ext>
                </a:extLst>
              </p:cNvPr>
              <p:cNvSpPr/>
              <p:nvPr/>
            </p:nvSpPr>
            <p:spPr>
              <a:xfrm>
                <a:off x="12501093" y="1875811"/>
                <a:ext cx="45719" cy="240901"/>
              </a:xfrm>
              <a:prstGeom prst="roundRect">
                <a:avLst/>
              </a:prstGeom>
              <a:solidFill>
                <a:srgbClr val="B825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3" name="Oval 162">
                <a:extLst>
                  <a:ext uri="{FF2B5EF4-FFF2-40B4-BE49-F238E27FC236}">
                    <a16:creationId xmlns:a16="http://schemas.microsoft.com/office/drawing/2014/main" id="{2EF21B40-7935-46DD-BC99-9426DD33F77E}"/>
                  </a:ext>
                </a:extLst>
              </p:cNvPr>
              <p:cNvSpPr/>
              <p:nvPr/>
            </p:nvSpPr>
            <p:spPr>
              <a:xfrm>
                <a:off x="12466056" y="2024477"/>
                <a:ext cx="113752" cy="105862"/>
              </a:xfrm>
              <a:prstGeom prst="ellipse">
                <a:avLst/>
              </a:prstGeom>
              <a:solidFill>
                <a:srgbClr val="3095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id="{696491CA-2A0C-48DC-802A-6F559C7E1CA3}"/>
                </a:ext>
              </a:extLst>
            </p:cNvPr>
            <p:cNvGrpSpPr/>
            <p:nvPr/>
          </p:nvGrpSpPr>
          <p:grpSpPr>
            <a:xfrm rot="10800000">
              <a:off x="12474036" y="2540545"/>
              <a:ext cx="113752" cy="254528"/>
              <a:chOff x="12466056" y="1875811"/>
              <a:chExt cx="113752" cy="254528"/>
            </a:xfrm>
          </p:grpSpPr>
          <p:sp>
            <p:nvSpPr>
              <p:cNvPr id="160" name="Rectangle: Rounded Corners 159">
                <a:extLst>
                  <a:ext uri="{FF2B5EF4-FFF2-40B4-BE49-F238E27FC236}">
                    <a16:creationId xmlns:a16="http://schemas.microsoft.com/office/drawing/2014/main" id="{0E80A3B8-CE55-4146-B683-7542EA52E9B7}"/>
                  </a:ext>
                </a:extLst>
              </p:cNvPr>
              <p:cNvSpPr/>
              <p:nvPr/>
            </p:nvSpPr>
            <p:spPr>
              <a:xfrm>
                <a:off x="12501093" y="1875811"/>
                <a:ext cx="45719" cy="240901"/>
              </a:xfrm>
              <a:prstGeom prst="roundRect">
                <a:avLst/>
              </a:prstGeom>
              <a:solidFill>
                <a:srgbClr val="B825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1" name="Oval 160">
                <a:extLst>
                  <a:ext uri="{FF2B5EF4-FFF2-40B4-BE49-F238E27FC236}">
                    <a16:creationId xmlns:a16="http://schemas.microsoft.com/office/drawing/2014/main" id="{79E40E5A-2BEA-414F-AA53-93EDC07A7E38}"/>
                  </a:ext>
                </a:extLst>
              </p:cNvPr>
              <p:cNvSpPr/>
              <p:nvPr/>
            </p:nvSpPr>
            <p:spPr>
              <a:xfrm>
                <a:off x="12466056" y="2024477"/>
                <a:ext cx="113752" cy="105862"/>
              </a:xfrm>
              <a:prstGeom prst="ellipse">
                <a:avLst/>
              </a:prstGeom>
              <a:solidFill>
                <a:srgbClr val="3095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39" name="Group 138">
              <a:extLst>
                <a:ext uri="{FF2B5EF4-FFF2-40B4-BE49-F238E27FC236}">
                  <a16:creationId xmlns:a16="http://schemas.microsoft.com/office/drawing/2014/main" id="{403B82BE-1930-4A1F-93D2-71ECB33C65D6}"/>
                </a:ext>
              </a:extLst>
            </p:cNvPr>
            <p:cNvGrpSpPr/>
            <p:nvPr/>
          </p:nvGrpSpPr>
          <p:grpSpPr>
            <a:xfrm rot="5400000">
              <a:off x="12472010" y="1879459"/>
              <a:ext cx="117805" cy="919262"/>
              <a:chOff x="12626436" y="2028211"/>
              <a:chExt cx="117805" cy="919262"/>
            </a:xfrm>
          </p:grpSpPr>
          <p:grpSp>
            <p:nvGrpSpPr>
              <p:cNvPr id="154" name="Group 153">
                <a:extLst>
                  <a:ext uri="{FF2B5EF4-FFF2-40B4-BE49-F238E27FC236}">
                    <a16:creationId xmlns:a16="http://schemas.microsoft.com/office/drawing/2014/main" id="{1AF2AA0D-478C-4549-825D-A80AED28EC48}"/>
                  </a:ext>
                </a:extLst>
              </p:cNvPr>
              <p:cNvGrpSpPr/>
              <p:nvPr/>
            </p:nvGrpSpPr>
            <p:grpSpPr>
              <a:xfrm>
                <a:off x="12630489" y="2028211"/>
                <a:ext cx="113752" cy="254528"/>
                <a:chOff x="12466056" y="1875811"/>
                <a:chExt cx="113752" cy="254528"/>
              </a:xfrm>
            </p:grpSpPr>
            <p:sp>
              <p:nvSpPr>
                <p:cNvPr id="158" name="Rectangle: Rounded Corners 157">
                  <a:extLst>
                    <a:ext uri="{FF2B5EF4-FFF2-40B4-BE49-F238E27FC236}">
                      <a16:creationId xmlns:a16="http://schemas.microsoft.com/office/drawing/2014/main" id="{A05C6BA0-3CBC-4EBE-B744-8FD25BD33E04}"/>
                    </a:ext>
                  </a:extLst>
                </p:cNvPr>
                <p:cNvSpPr/>
                <p:nvPr/>
              </p:nvSpPr>
              <p:spPr>
                <a:xfrm>
                  <a:off x="12501093" y="1875811"/>
                  <a:ext cx="45719" cy="240901"/>
                </a:xfrm>
                <a:prstGeom prst="roundRect">
                  <a:avLst/>
                </a:prstGeom>
                <a:solidFill>
                  <a:srgbClr val="B8252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9" name="Oval 158">
                  <a:extLst>
                    <a:ext uri="{FF2B5EF4-FFF2-40B4-BE49-F238E27FC236}">
                      <a16:creationId xmlns:a16="http://schemas.microsoft.com/office/drawing/2014/main" id="{8F59D3CA-9F27-4EB3-99F1-4C091148EB8A}"/>
                    </a:ext>
                  </a:extLst>
                </p:cNvPr>
                <p:cNvSpPr/>
                <p:nvPr/>
              </p:nvSpPr>
              <p:spPr>
                <a:xfrm>
                  <a:off x="12466056" y="2024477"/>
                  <a:ext cx="113752" cy="105862"/>
                </a:xfrm>
                <a:prstGeom prst="ellipse">
                  <a:avLst/>
                </a:prstGeom>
                <a:solidFill>
                  <a:srgbClr val="3095D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155" name="Group 154">
                <a:extLst>
                  <a:ext uri="{FF2B5EF4-FFF2-40B4-BE49-F238E27FC236}">
                    <a16:creationId xmlns:a16="http://schemas.microsoft.com/office/drawing/2014/main" id="{249189B9-BD3B-4477-BAEC-F21DC4F135E7}"/>
                  </a:ext>
                </a:extLst>
              </p:cNvPr>
              <p:cNvGrpSpPr/>
              <p:nvPr/>
            </p:nvGrpSpPr>
            <p:grpSpPr>
              <a:xfrm rot="10800000">
                <a:off x="12626436" y="2692945"/>
                <a:ext cx="113752" cy="254528"/>
                <a:chOff x="12466056" y="1875811"/>
                <a:chExt cx="113752" cy="254528"/>
              </a:xfrm>
            </p:grpSpPr>
            <p:sp>
              <p:nvSpPr>
                <p:cNvPr id="156" name="Rectangle: Rounded Corners 155">
                  <a:extLst>
                    <a:ext uri="{FF2B5EF4-FFF2-40B4-BE49-F238E27FC236}">
                      <a16:creationId xmlns:a16="http://schemas.microsoft.com/office/drawing/2014/main" id="{714F2D2E-BCBF-48E4-B23A-4FA13FFC4458}"/>
                    </a:ext>
                  </a:extLst>
                </p:cNvPr>
                <p:cNvSpPr/>
                <p:nvPr/>
              </p:nvSpPr>
              <p:spPr>
                <a:xfrm>
                  <a:off x="12501093" y="1875811"/>
                  <a:ext cx="45719" cy="240901"/>
                </a:xfrm>
                <a:prstGeom prst="roundRect">
                  <a:avLst/>
                </a:prstGeom>
                <a:solidFill>
                  <a:srgbClr val="B8252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7" name="Oval 156">
                  <a:extLst>
                    <a:ext uri="{FF2B5EF4-FFF2-40B4-BE49-F238E27FC236}">
                      <a16:creationId xmlns:a16="http://schemas.microsoft.com/office/drawing/2014/main" id="{CA1746F1-4640-4A41-8F30-5E84E5FE3594}"/>
                    </a:ext>
                  </a:extLst>
                </p:cNvPr>
                <p:cNvSpPr/>
                <p:nvPr/>
              </p:nvSpPr>
              <p:spPr>
                <a:xfrm>
                  <a:off x="12466056" y="2024477"/>
                  <a:ext cx="113752" cy="105862"/>
                </a:xfrm>
                <a:prstGeom prst="ellipse">
                  <a:avLst/>
                </a:prstGeom>
                <a:solidFill>
                  <a:srgbClr val="3095D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</p:grpSp>
        <p:grpSp>
          <p:nvGrpSpPr>
            <p:cNvPr id="140" name="Group 139">
              <a:extLst>
                <a:ext uri="{FF2B5EF4-FFF2-40B4-BE49-F238E27FC236}">
                  <a16:creationId xmlns:a16="http://schemas.microsoft.com/office/drawing/2014/main" id="{63866160-747D-4BBF-A2F4-B8448A56F1A7}"/>
                </a:ext>
              </a:extLst>
            </p:cNvPr>
            <p:cNvGrpSpPr/>
            <p:nvPr/>
          </p:nvGrpSpPr>
          <p:grpSpPr>
            <a:xfrm rot="2911359">
              <a:off x="12469613" y="1900642"/>
              <a:ext cx="117805" cy="919262"/>
              <a:chOff x="12626436" y="2028211"/>
              <a:chExt cx="117805" cy="919262"/>
            </a:xfrm>
          </p:grpSpPr>
          <p:grpSp>
            <p:nvGrpSpPr>
              <p:cNvPr id="148" name="Group 147">
                <a:extLst>
                  <a:ext uri="{FF2B5EF4-FFF2-40B4-BE49-F238E27FC236}">
                    <a16:creationId xmlns:a16="http://schemas.microsoft.com/office/drawing/2014/main" id="{414614A3-F625-470B-8DEF-9CE65809AFF2}"/>
                  </a:ext>
                </a:extLst>
              </p:cNvPr>
              <p:cNvGrpSpPr/>
              <p:nvPr/>
            </p:nvGrpSpPr>
            <p:grpSpPr>
              <a:xfrm>
                <a:off x="12630489" y="2028211"/>
                <a:ext cx="113752" cy="254528"/>
                <a:chOff x="12466056" y="1875811"/>
                <a:chExt cx="113752" cy="254528"/>
              </a:xfrm>
            </p:grpSpPr>
            <p:sp>
              <p:nvSpPr>
                <p:cNvPr id="152" name="Rectangle: Rounded Corners 151">
                  <a:extLst>
                    <a:ext uri="{FF2B5EF4-FFF2-40B4-BE49-F238E27FC236}">
                      <a16:creationId xmlns:a16="http://schemas.microsoft.com/office/drawing/2014/main" id="{C19AE45D-EF69-40B2-8F89-9502F96378D5}"/>
                    </a:ext>
                  </a:extLst>
                </p:cNvPr>
                <p:cNvSpPr/>
                <p:nvPr/>
              </p:nvSpPr>
              <p:spPr>
                <a:xfrm>
                  <a:off x="12501093" y="1875811"/>
                  <a:ext cx="45719" cy="240901"/>
                </a:xfrm>
                <a:prstGeom prst="roundRect">
                  <a:avLst/>
                </a:prstGeom>
                <a:solidFill>
                  <a:srgbClr val="B8252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3" name="Oval 152">
                  <a:extLst>
                    <a:ext uri="{FF2B5EF4-FFF2-40B4-BE49-F238E27FC236}">
                      <a16:creationId xmlns:a16="http://schemas.microsoft.com/office/drawing/2014/main" id="{E21EC295-DBD3-420E-B15E-4E8931EBAC44}"/>
                    </a:ext>
                  </a:extLst>
                </p:cNvPr>
                <p:cNvSpPr/>
                <p:nvPr/>
              </p:nvSpPr>
              <p:spPr>
                <a:xfrm>
                  <a:off x="12466056" y="2024477"/>
                  <a:ext cx="113752" cy="105862"/>
                </a:xfrm>
                <a:prstGeom prst="ellipse">
                  <a:avLst/>
                </a:prstGeom>
                <a:solidFill>
                  <a:srgbClr val="3095D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149" name="Group 148">
                <a:extLst>
                  <a:ext uri="{FF2B5EF4-FFF2-40B4-BE49-F238E27FC236}">
                    <a16:creationId xmlns:a16="http://schemas.microsoft.com/office/drawing/2014/main" id="{4539E6BE-BE2C-4D9B-A978-66F986A7BE55}"/>
                  </a:ext>
                </a:extLst>
              </p:cNvPr>
              <p:cNvGrpSpPr/>
              <p:nvPr/>
            </p:nvGrpSpPr>
            <p:grpSpPr>
              <a:xfrm rot="10800000">
                <a:off x="12626436" y="2692945"/>
                <a:ext cx="113752" cy="254528"/>
                <a:chOff x="12466056" y="1875811"/>
                <a:chExt cx="113752" cy="254528"/>
              </a:xfrm>
            </p:grpSpPr>
            <p:sp>
              <p:nvSpPr>
                <p:cNvPr id="150" name="Rectangle: Rounded Corners 149">
                  <a:extLst>
                    <a:ext uri="{FF2B5EF4-FFF2-40B4-BE49-F238E27FC236}">
                      <a16:creationId xmlns:a16="http://schemas.microsoft.com/office/drawing/2014/main" id="{B5231B5C-CF40-426B-83DD-89F42BB020C0}"/>
                    </a:ext>
                  </a:extLst>
                </p:cNvPr>
                <p:cNvSpPr/>
                <p:nvPr/>
              </p:nvSpPr>
              <p:spPr>
                <a:xfrm>
                  <a:off x="12501093" y="1875811"/>
                  <a:ext cx="45719" cy="240901"/>
                </a:xfrm>
                <a:prstGeom prst="roundRect">
                  <a:avLst/>
                </a:prstGeom>
                <a:solidFill>
                  <a:srgbClr val="B8252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1" name="Oval 150">
                  <a:extLst>
                    <a:ext uri="{FF2B5EF4-FFF2-40B4-BE49-F238E27FC236}">
                      <a16:creationId xmlns:a16="http://schemas.microsoft.com/office/drawing/2014/main" id="{19F068CD-135C-4C03-B33E-D354E238AA13}"/>
                    </a:ext>
                  </a:extLst>
                </p:cNvPr>
                <p:cNvSpPr/>
                <p:nvPr/>
              </p:nvSpPr>
              <p:spPr>
                <a:xfrm>
                  <a:off x="12466056" y="2024477"/>
                  <a:ext cx="113752" cy="105862"/>
                </a:xfrm>
                <a:prstGeom prst="ellipse">
                  <a:avLst/>
                </a:prstGeom>
                <a:solidFill>
                  <a:srgbClr val="3095D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</p:grpSp>
        <p:grpSp>
          <p:nvGrpSpPr>
            <p:cNvPr id="141" name="Group 140">
              <a:extLst>
                <a:ext uri="{FF2B5EF4-FFF2-40B4-BE49-F238E27FC236}">
                  <a16:creationId xmlns:a16="http://schemas.microsoft.com/office/drawing/2014/main" id="{873DCE97-BD3C-4B5F-AC68-BBC548B7507A}"/>
                </a:ext>
              </a:extLst>
            </p:cNvPr>
            <p:cNvGrpSpPr/>
            <p:nvPr/>
          </p:nvGrpSpPr>
          <p:grpSpPr>
            <a:xfrm rot="18936825">
              <a:off x="12461185" y="1869430"/>
              <a:ext cx="117805" cy="919262"/>
              <a:chOff x="12626436" y="2028211"/>
              <a:chExt cx="117805" cy="919262"/>
            </a:xfrm>
          </p:grpSpPr>
          <p:grpSp>
            <p:nvGrpSpPr>
              <p:cNvPr id="142" name="Group 141">
                <a:extLst>
                  <a:ext uri="{FF2B5EF4-FFF2-40B4-BE49-F238E27FC236}">
                    <a16:creationId xmlns:a16="http://schemas.microsoft.com/office/drawing/2014/main" id="{3A963C20-1261-48BE-B166-BBD7E3D7A852}"/>
                  </a:ext>
                </a:extLst>
              </p:cNvPr>
              <p:cNvGrpSpPr/>
              <p:nvPr/>
            </p:nvGrpSpPr>
            <p:grpSpPr>
              <a:xfrm>
                <a:off x="12630489" y="2028211"/>
                <a:ext cx="113752" cy="254528"/>
                <a:chOff x="12466056" y="1875811"/>
                <a:chExt cx="113752" cy="254528"/>
              </a:xfrm>
            </p:grpSpPr>
            <p:sp>
              <p:nvSpPr>
                <p:cNvPr id="146" name="Rectangle: Rounded Corners 145">
                  <a:extLst>
                    <a:ext uri="{FF2B5EF4-FFF2-40B4-BE49-F238E27FC236}">
                      <a16:creationId xmlns:a16="http://schemas.microsoft.com/office/drawing/2014/main" id="{4D60537B-1128-446A-8581-EF78559C586D}"/>
                    </a:ext>
                  </a:extLst>
                </p:cNvPr>
                <p:cNvSpPr/>
                <p:nvPr/>
              </p:nvSpPr>
              <p:spPr>
                <a:xfrm>
                  <a:off x="12501093" y="1875811"/>
                  <a:ext cx="45719" cy="240901"/>
                </a:xfrm>
                <a:prstGeom prst="roundRect">
                  <a:avLst/>
                </a:prstGeom>
                <a:solidFill>
                  <a:srgbClr val="B8252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7" name="Oval 146">
                  <a:extLst>
                    <a:ext uri="{FF2B5EF4-FFF2-40B4-BE49-F238E27FC236}">
                      <a16:creationId xmlns:a16="http://schemas.microsoft.com/office/drawing/2014/main" id="{32165749-5735-4202-BC13-1AF7543D9CA6}"/>
                    </a:ext>
                  </a:extLst>
                </p:cNvPr>
                <p:cNvSpPr/>
                <p:nvPr/>
              </p:nvSpPr>
              <p:spPr>
                <a:xfrm>
                  <a:off x="12466056" y="2024477"/>
                  <a:ext cx="113752" cy="105862"/>
                </a:xfrm>
                <a:prstGeom prst="ellipse">
                  <a:avLst/>
                </a:prstGeom>
                <a:solidFill>
                  <a:srgbClr val="3095D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143" name="Group 142">
                <a:extLst>
                  <a:ext uri="{FF2B5EF4-FFF2-40B4-BE49-F238E27FC236}">
                    <a16:creationId xmlns:a16="http://schemas.microsoft.com/office/drawing/2014/main" id="{448CAFFE-8C6B-4E05-A149-E8F48333D33C}"/>
                  </a:ext>
                </a:extLst>
              </p:cNvPr>
              <p:cNvGrpSpPr/>
              <p:nvPr/>
            </p:nvGrpSpPr>
            <p:grpSpPr>
              <a:xfrm rot="10800000">
                <a:off x="12626436" y="2692945"/>
                <a:ext cx="113752" cy="254528"/>
                <a:chOff x="12466056" y="1875811"/>
                <a:chExt cx="113752" cy="254528"/>
              </a:xfrm>
            </p:grpSpPr>
            <p:sp>
              <p:nvSpPr>
                <p:cNvPr id="144" name="Rectangle: Rounded Corners 143">
                  <a:extLst>
                    <a:ext uri="{FF2B5EF4-FFF2-40B4-BE49-F238E27FC236}">
                      <a16:creationId xmlns:a16="http://schemas.microsoft.com/office/drawing/2014/main" id="{DC52FE69-049F-4F03-98F4-1A3CA6EFCB57}"/>
                    </a:ext>
                  </a:extLst>
                </p:cNvPr>
                <p:cNvSpPr/>
                <p:nvPr/>
              </p:nvSpPr>
              <p:spPr>
                <a:xfrm>
                  <a:off x="12501093" y="1875811"/>
                  <a:ext cx="45719" cy="240901"/>
                </a:xfrm>
                <a:prstGeom prst="roundRect">
                  <a:avLst/>
                </a:prstGeom>
                <a:solidFill>
                  <a:srgbClr val="B8252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5" name="Oval 144">
                  <a:extLst>
                    <a:ext uri="{FF2B5EF4-FFF2-40B4-BE49-F238E27FC236}">
                      <a16:creationId xmlns:a16="http://schemas.microsoft.com/office/drawing/2014/main" id="{617141B7-08CA-4C9C-8EE7-DAC993CD3DBE}"/>
                    </a:ext>
                  </a:extLst>
                </p:cNvPr>
                <p:cNvSpPr/>
                <p:nvPr/>
              </p:nvSpPr>
              <p:spPr>
                <a:xfrm>
                  <a:off x="12466056" y="2024477"/>
                  <a:ext cx="113752" cy="105862"/>
                </a:xfrm>
                <a:prstGeom prst="ellipse">
                  <a:avLst/>
                </a:prstGeom>
                <a:solidFill>
                  <a:srgbClr val="3095D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</p:grpSp>
      </p:grpSp>
      <p:pic>
        <p:nvPicPr>
          <p:cNvPr id="1026" name="Picture 2" descr="Fig. 2">
            <a:extLst>
              <a:ext uri="{FF2B5EF4-FFF2-40B4-BE49-F238E27FC236}">
                <a16:creationId xmlns:a16="http://schemas.microsoft.com/office/drawing/2014/main" id="{AA09D6C5-3C8B-4AD2-827D-CDCDB2849D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33"/>
          <a:stretch/>
        </p:blipFill>
        <p:spPr bwMode="auto">
          <a:xfrm>
            <a:off x="9552794" y="4724212"/>
            <a:ext cx="2455747" cy="1101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04260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theinternetchef.biz/wp-content/uploads/2009/06/shutterstock_3292954-1024x662.jpg">
            <a:extLst>
              <a:ext uri="{FF2B5EF4-FFF2-40B4-BE49-F238E27FC236}">
                <a16:creationId xmlns:a16="http://schemas.microsoft.com/office/drawing/2014/main" id="{5DCF70AE-459A-48B9-AF8E-1EA16B11DF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 t="21524"/>
          <a:stretch>
            <a:fillRect/>
          </a:stretch>
        </p:blipFill>
        <p:spPr bwMode="auto">
          <a:xfrm>
            <a:off x="4156644" y="4132950"/>
            <a:ext cx="4139952" cy="2100350"/>
          </a:xfrm>
          <a:prstGeom prst="rect">
            <a:avLst/>
          </a:prstGeom>
          <a:noFill/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73D29B-F348-4552-9D1F-BBD3B693D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357B0-0EAA-4E0A-B0BB-F6928A44A4A5}" type="slidenum">
              <a:rPr lang="en-GB" smtClean="0"/>
              <a:t>20</a:t>
            </a:fld>
            <a:endParaRPr lang="en-GB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36DBEA7-B129-47DB-9AA0-651625B66757}"/>
              </a:ext>
            </a:extLst>
          </p:cNvPr>
          <p:cNvCxnSpPr>
            <a:cxnSpLocks/>
          </p:cNvCxnSpPr>
          <p:nvPr/>
        </p:nvCxnSpPr>
        <p:spPr>
          <a:xfrm>
            <a:off x="6991401" y="1440756"/>
            <a:ext cx="0" cy="2124180"/>
          </a:xfrm>
          <a:prstGeom prst="line">
            <a:avLst/>
          </a:prstGeom>
          <a:ln w="12700">
            <a:solidFill>
              <a:srgbClr val="00008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A86F30A0-2D53-422B-B809-E4C72125D0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2473" y="1855998"/>
            <a:ext cx="1652467" cy="88563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4EA49F9-13A4-423B-8E27-3696BCC46A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57571" y="1785703"/>
            <a:ext cx="942037" cy="118802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735A5EE-B885-4B01-B84C-317141AB5C2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6624" t="27159"/>
          <a:stretch/>
        </p:blipFill>
        <p:spPr>
          <a:xfrm>
            <a:off x="2084012" y="1926293"/>
            <a:ext cx="1748913" cy="81534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B4E5213-4A96-41A3-8315-8B1466363939}"/>
              </a:ext>
            </a:extLst>
          </p:cNvPr>
          <p:cNvSpPr txBox="1"/>
          <p:nvPr/>
        </p:nvSpPr>
        <p:spPr>
          <a:xfrm>
            <a:off x="7319487" y="1488723"/>
            <a:ext cx="16996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Marie Wahlgren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8706B0B-0925-4D40-823A-8E4472555348}"/>
              </a:ext>
            </a:extLst>
          </p:cNvPr>
          <p:cNvSpPr txBox="1"/>
          <p:nvPr/>
        </p:nvSpPr>
        <p:spPr>
          <a:xfrm>
            <a:off x="7319487" y="1894305"/>
            <a:ext cx="2741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Adrian Sanchez</a:t>
            </a:r>
            <a:r>
              <a:rPr lang="sv-SE" dirty="0"/>
              <a:t>-</a:t>
            </a:r>
            <a:r>
              <a:rPr lang="en-GB" dirty="0"/>
              <a:t>Fernandez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F19AC5F-6608-4744-BED7-733FA0498E86}"/>
              </a:ext>
            </a:extLst>
          </p:cNvPr>
          <p:cNvSpPr txBox="1"/>
          <p:nvPr/>
        </p:nvSpPr>
        <p:spPr>
          <a:xfrm>
            <a:off x="7319487" y="2302725"/>
            <a:ext cx="1775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Najet Mahmoudi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DAEA83D-4A58-618A-E8D0-12FAE987D813}"/>
              </a:ext>
            </a:extLst>
          </p:cNvPr>
          <p:cNvSpPr txBox="1"/>
          <p:nvPr/>
        </p:nvSpPr>
        <p:spPr>
          <a:xfrm>
            <a:off x="7310778" y="3090222"/>
            <a:ext cx="1787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Stefan Ulvenlund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1454B1-835C-61F0-168D-E335F2F6E561}"/>
              </a:ext>
            </a:extLst>
          </p:cNvPr>
          <p:cNvSpPr txBox="1"/>
          <p:nvPr/>
        </p:nvSpPr>
        <p:spPr>
          <a:xfrm>
            <a:off x="7318031" y="2711145"/>
            <a:ext cx="1971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Alessandro Gulotta</a:t>
            </a:r>
          </a:p>
        </p:txBody>
      </p:sp>
    </p:spTree>
    <p:extLst>
      <p:ext uri="{BB962C8B-B14F-4D97-AF65-F5344CB8AC3E}">
        <p14:creationId xmlns:p14="http://schemas.microsoft.com/office/powerpoint/2010/main" val="15332491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3650074" y="1683053"/>
            <a:ext cx="521380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800" dirty="0" err="1"/>
              <a:t>Thank</a:t>
            </a:r>
            <a:r>
              <a:rPr lang="sv-SE" sz="8800" dirty="0"/>
              <a:t> </a:t>
            </a:r>
            <a:r>
              <a:rPr lang="sv-SE" sz="8800" dirty="0">
                <a:solidFill>
                  <a:srgbClr val="C00000"/>
                </a:solidFill>
              </a:rPr>
              <a:t>YOU</a:t>
            </a:r>
          </a:p>
        </p:txBody>
      </p:sp>
      <p:pic>
        <p:nvPicPr>
          <p:cNvPr id="4" name="Picture 2" descr="http://www.theinternetchef.biz/wp-content/uploads/2009/06/shutterstock_3292954-1024x662.jpg">
            <a:extLst>
              <a:ext uri="{FF2B5EF4-FFF2-40B4-BE49-F238E27FC236}">
                <a16:creationId xmlns:a16="http://schemas.microsoft.com/office/drawing/2014/main" id="{5DCF70AE-459A-48B9-AF8E-1EA16B11DF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 t="21524"/>
          <a:stretch>
            <a:fillRect/>
          </a:stretch>
        </p:blipFill>
        <p:spPr bwMode="auto">
          <a:xfrm>
            <a:off x="4156644" y="4132950"/>
            <a:ext cx="4139952" cy="2100350"/>
          </a:xfrm>
          <a:prstGeom prst="rect">
            <a:avLst/>
          </a:prstGeom>
          <a:noFill/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EF714DE-655F-482E-989E-03127634B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76D4D-523E-4AFC-A925-8C6F88F7FB8D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2986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65">
            <a:extLst>
              <a:ext uri="{FF2B5EF4-FFF2-40B4-BE49-F238E27FC236}">
                <a16:creationId xmlns:a16="http://schemas.microsoft.com/office/drawing/2014/main" id="{5BA55235-ADB5-4F6A-8A0B-756FECF6DFB5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0" y="0"/>
            <a:ext cx="12186070" cy="6858000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2DB2099D-8CD7-4226-A437-75F4F95AFC89}"/>
              </a:ext>
            </a:extLst>
          </p:cNvPr>
          <p:cNvSpPr txBox="1"/>
          <p:nvPr/>
        </p:nvSpPr>
        <p:spPr>
          <a:xfrm>
            <a:off x="336596" y="898208"/>
            <a:ext cx="2182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880088"/>
                </a:solidFill>
              </a:rPr>
              <a:t>Surfactants: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117D46C-8C03-4518-AE66-4731C0C87D1E}"/>
              </a:ext>
            </a:extLst>
          </p:cNvPr>
          <p:cNvSpPr txBox="1"/>
          <p:nvPr/>
        </p:nvSpPr>
        <p:spPr>
          <a:xfrm>
            <a:off x="992844" y="-1366986"/>
            <a:ext cx="27919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>
                <a:latin typeface="Segoe UI" panose="020B0502040204020203" pitchFamily="34" charset="0"/>
                <a:cs typeface="Segoe UI" panose="020B0502040204020203" pitchFamily="34" charset="0"/>
              </a:rPr>
              <a:t>Further Exploration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F98C227-2324-4BB7-AE7E-FF16DB93C9A5}"/>
              </a:ext>
            </a:extLst>
          </p:cNvPr>
          <p:cNvSpPr txBox="1"/>
          <p:nvPr/>
        </p:nvSpPr>
        <p:spPr>
          <a:xfrm>
            <a:off x="720446" y="-960981"/>
            <a:ext cx="33679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To link the physical properties with </a:t>
            </a:r>
          </a:p>
          <a:p>
            <a:pPr algn="ctr"/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the chemical architecture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9BABE538-D5C7-4218-9DAC-4BC52504F2D0}"/>
              </a:ext>
            </a:extLst>
          </p:cNvPr>
          <p:cNvSpPr txBox="1"/>
          <p:nvPr/>
        </p:nvSpPr>
        <p:spPr>
          <a:xfrm>
            <a:off x="292692" y="175148"/>
            <a:ext cx="9346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880088"/>
                </a:solidFill>
              </a:rPr>
              <a:t>Background and Aims</a:t>
            </a: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1B55EA7D-916D-43EF-BE9E-5273CB42A053}"/>
              </a:ext>
            </a:extLst>
          </p:cNvPr>
          <p:cNvCxnSpPr>
            <a:cxnSpLocks/>
          </p:cNvCxnSpPr>
          <p:nvPr/>
        </p:nvCxnSpPr>
        <p:spPr>
          <a:xfrm>
            <a:off x="151282" y="607336"/>
            <a:ext cx="11532719" cy="29477"/>
          </a:xfrm>
          <a:prstGeom prst="line">
            <a:avLst/>
          </a:prstGeom>
          <a:ln w="28575">
            <a:solidFill>
              <a:srgbClr val="8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ectangle: Rounded Corners 376">
            <a:extLst>
              <a:ext uri="{FF2B5EF4-FFF2-40B4-BE49-F238E27FC236}">
                <a16:creationId xmlns:a16="http://schemas.microsoft.com/office/drawing/2014/main" id="{0FBD3EF1-6DCA-4AA0-93BE-62064FA4D1C7}"/>
              </a:ext>
            </a:extLst>
          </p:cNvPr>
          <p:cNvSpPr/>
          <p:nvPr/>
        </p:nvSpPr>
        <p:spPr>
          <a:xfrm>
            <a:off x="207340" y="844410"/>
            <a:ext cx="7537872" cy="5595320"/>
          </a:xfrm>
          <a:custGeom>
            <a:avLst/>
            <a:gdLst>
              <a:gd name="connsiteX0" fmla="*/ 0 w 5236139"/>
              <a:gd name="connsiteY0" fmla="*/ 872707 h 5737133"/>
              <a:gd name="connsiteX1" fmla="*/ 872707 w 5236139"/>
              <a:gd name="connsiteY1" fmla="*/ 0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0 w 5236139"/>
              <a:gd name="connsiteY8" fmla="*/ 872707 h 5737133"/>
              <a:gd name="connsiteX0" fmla="*/ 8709 w 5236139"/>
              <a:gd name="connsiteY0" fmla="*/ 446594 h 5737740"/>
              <a:gd name="connsiteX1" fmla="*/ 872707 w 5236139"/>
              <a:gd name="connsiteY1" fmla="*/ 607 h 5737740"/>
              <a:gd name="connsiteX2" fmla="*/ 4363432 w 5236139"/>
              <a:gd name="connsiteY2" fmla="*/ 607 h 5737740"/>
              <a:gd name="connsiteX3" fmla="*/ 5236139 w 5236139"/>
              <a:gd name="connsiteY3" fmla="*/ 873314 h 5737740"/>
              <a:gd name="connsiteX4" fmla="*/ 5236139 w 5236139"/>
              <a:gd name="connsiteY4" fmla="*/ 4865033 h 5737740"/>
              <a:gd name="connsiteX5" fmla="*/ 4363432 w 5236139"/>
              <a:gd name="connsiteY5" fmla="*/ 5737740 h 5737740"/>
              <a:gd name="connsiteX6" fmla="*/ 872707 w 5236139"/>
              <a:gd name="connsiteY6" fmla="*/ 5737740 h 5737740"/>
              <a:gd name="connsiteX7" fmla="*/ 0 w 5236139"/>
              <a:gd name="connsiteY7" fmla="*/ 4865033 h 5737740"/>
              <a:gd name="connsiteX8" fmla="*/ 8709 w 5236139"/>
              <a:gd name="connsiteY8" fmla="*/ 446594 h 5737740"/>
              <a:gd name="connsiteX0" fmla="*/ 8709 w 5236139"/>
              <a:gd name="connsiteY0" fmla="*/ 445987 h 5737133"/>
              <a:gd name="connsiteX1" fmla="*/ 515656 w 5236139"/>
              <a:gd name="connsiteY1" fmla="*/ 8708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8709 w 5236139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863999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5238895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45841"/>
              <a:gd name="connsiteX1" fmla="*/ 506948 w 5227431"/>
              <a:gd name="connsiteY1" fmla="*/ 8708 h 5745841"/>
              <a:gd name="connsiteX2" fmla="*/ 4354724 w 5227431"/>
              <a:gd name="connsiteY2" fmla="*/ 0 h 5745841"/>
              <a:gd name="connsiteX3" fmla="*/ 5227431 w 5227431"/>
              <a:gd name="connsiteY3" fmla="*/ 872707 h 5745841"/>
              <a:gd name="connsiteX4" fmla="*/ 5227431 w 5227431"/>
              <a:gd name="connsiteY4" fmla="*/ 5238895 h 5745841"/>
              <a:gd name="connsiteX5" fmla="*/ 4746609 w 5227431"/>
              <a:gd name="connsiteY5" fmla="*/ 5745841 h 5745841"/>
              <a:gd name="connsiteX6" fmla="*/ 480822 w 5227431"/>
              <a:gd name="connsiteY6" fmla="*/ 5737133 h 5745841"/>
              <a:gd name="connsiteX7" fmla="*/ 0 w 5227431"/>
              <a:gd name="connsiteY7" fmla="*/ 5212769 h 5745841"/>
              <a:gd name="connsiteX8" fmla="*/ 1 w 5227431"/>
              <a:gd name="connsiteY8" fmla="*/ 445987 h 5745841"/>
              <a:gd name="connsiteX0" fmla="*/ 1 w 5227431"/>
              <a:gd name="connsiteY0" fmla="*/ 446002 h 5745856"/>
              <a:gd name="connsiteX1" fmla="*/ 506948 w 5227431"/>
              <a:gd name="connsiteY1" fmla="*/ 8723 h 5745856"/>
              <a:gd name="connsiteX2" fmla="*/ 4354724 w 5227431"/>
              <a:gd name="connsiteY2" fmla="*/ 15 h 5745856"/>
              <a:gd name="connsiteX3" fmla="*/ 5227431 w 5227431"/>
              <a:gd name="connsiteY3" fmla="*/ 472128 h 5745856"/>
              <a:gd name="connsiteX4" fmla="*/ 5227431 w 5227431"/>
              <a:gd name="connsiteY4" fmla="*/ 5238910 h 5745856"/>
              <a:gd name="connsiteX5" fmla="*/ 4746609 w 5227431"/>
              <a:gd name="connsiteY5" fmla="*/ 5745856 h 5745856"/>
              <a:gd name="connsiteX6" fmla="*/ 480822 w 5227431"/>
              <a:gd name="connsiteY6" fmla="*/ 5737148 h 5745856"/>
              <a:gd name="connsiteX7" fmla="*/ 0 w 5227431"/>
              <a:gd name="connsiteY7" fmla="*/ 5212784 h 5745856"/>
              <a:gd name="connsiteX8" fmla="*/ 1 w 5227431"/>
              <a:gd name="connsiteY8" fmla="*/ 446002 h 5745856"/>
              <a:gd name="connsiteX0" fmla="*/ 1 w 5227431"/>
              <a:gd name="connsiteY0" fmla="*/ 438374 h 5738228"/>
              <a:gd name="connsiteX1" fmla="*/ 506948 w 5227431"/>
              <a:gd name="connsiteY1" fmla="*/ 1095 h 5738228"/>
              <a:gd name="connsiteX2" fmla="*/ 4737901 w 5227431"/>
              <a:gd name="connsiteY2" fmla="*/ 9804 h 5738228"/>
              <a:gd name="connsiteX3" fmla="*/ 5227431 w 5227431"/>
              <a:gd name="connsiteY3" fmla="*/ 464500 h 5738228"/>
              <a:gd name="connsiteX4" fmla="*/ 5227431 w 5227431"/>
              <a:gd name="connsiteY4" fmla="*/ 5231282 h 5738228"/>
              <a:gd name="connsiteX5" fmla="*/ 4746609 w 5227431"/>
              <a:gd name="connsiteY5" fmla="*/ 5738228 h 5738228"/>
              <a:gd name="connsiteX6" fmla="*/ 480822 w 5227431"/>
              <a:gd name="connsiteY6" fmla="*/ 5729520 h 5738228"/>
              <a:gd name="connsiteX7" fmla="*/ 0 w 5227431"/>
              <a:gd name="connsiteY7" fmla="*/ 5205156 h 5738228"/>
              <a:gd name="connsiteX8" fmla="*/ 1 w 5227431"/>
              <a:gd name="connsiteY8" fmla="*/ 438374 h 5738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27431" h="5738228">
                <a:moveTo>
                  <a:pt x="1" y="438374"/>
                </a:moveTo>
                <a:cubicBezTo>
                  <a:pt x="1" y="-43609"/>
                  <a:pt x="24965" y="1095"/>
                  <a:pt x="506948" y="1095"/>
                </a:cubicBezTo>
                <a:lnTo>
                  <a:pt x="4737901" y="9804"/>
                </a:lnTo>
                <a:cubicBezTo>
                  <a:pt x="5219884" y="9804"/>
                  <a:pt x="5227431" y="-17483"/>
                  <a:pt x="5227431" y="464500"/>
                </a:cubicBezTo>
                <a:lnTo>
                  <a:pt x="5227431" y="5231282"/>
                </a:lnTo>
                <a:cubicBezTo>
                  <a:pt x="5227431" y="5713265"/>
                  <a:pt x="5228592" y="5738228"/>
                  <a:pt x="4746609" y="5738228"/>
                </a:cubicBezTo>
                <a:lnTo>
                  <a:pt x="480822" y="5729520"/>
                </a:lnTo>
                <a:cubicBezTo>
                  <a:pt x="-1161" y="5729520"/>
                  <a:pt x="0" y="5687139"/>
                  <a:pt x="0" y="5205156"/>
                </a:cubicBezTo>
                <a:cubicBezTo>
                  <a:pt x="0" y="3874583"/>
                  <a:pt x="1" y="1768947"/>
                  <a:pt x="1" y="438374"/>
                </a:cubicBezTo>
                <a:close/>
              </a:path>
            </a:pathLst>
          </a:custGeom>
          <a:noFill/>
          <a:ln w="19050">
            <a:solidFill>
              <a:srgbClr val="800080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7" name="Rectangle: Rounded Corners 376">
            <a:extLst>
              <a:ext uri="{FF2B5EF4-FFF2-40B4-BE49-F238E27FC236}">
                <a16:creationId xmlns:a16="http://schemas.microsoft.com/office/drawing/2014/main" id="{63C7A8C7-F2FD-4FA9-86FC-48D0F8E8662D}"/>
              </a:ext>
            </a:extLst>
          </p:cNvPr>
          <p:cNvSpPr/>
          <p:nvPr/>
        </p:nvSpPr>
        <p:spPr>
          <a:xfrm>
            <a:off x="8025388" y="898208"/>
            <a:ext cx="3756369" cy="5509965"/>
          </a:xfrm>
          <a:custGeom>
            <a:avLst/>
            <a:gdLst>
              <a:gd name="connsiteX0" fmla="*/ 0 w 5236139"/>
              <a:gd name="connsiteY0" fmla="*/ 872707 h 5737133"/>
              <a:gd name="connsiteX1" fmla="*/ 872707 w 5236139"/>
              <a:gd name="connsiteY1" fmla="*/ 0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0 w 5236139"/>
              <a:gd name="connsiteY8" fmla="*/ 872707 h 5737133"/>
              <a:gd name="connsiteX0" fmla="*/ 8709 w 5236139"/>
              <a:gd name="connsiteY0" fmla="*/ 446594 h 5737740"/>
              <a:gd name="connsiteX1" fmla="*/ 872707 w 5236139"/>
              <a:gd name="connsiteY1" fmla="*/ 607 h 5737740"/>
              <a:gd name="connsiteX2" fmla="*/ 4363432 w 5236139"/>
              <a:gd name="connsiteY2" fmla="*/ 607 h 5737740"/>
              <a:gd name="connsiteX3" fmla="*/ 5236139 w 5236139"/>
              <a:gd name="connsiteY3" fmla="*/ 873314 h 5737740"/>
              <a:gd name="connsiteX4" fmla="*/ 5236139 w 5236139"/>
              <a:gd name="connsiteY4" fmla="*/ 4865033 h 5737740"/>
              <a:gd name="connsiteX5" fmla="*/ 4363432 w 5236139"/>
              <a:gd name="connsiteY5" fmla="*/ 5737740 h 5737740"/>
              <a:gd name="connsiteX6" fmla="*/ 872707 w 5236139"/>
              <a:gd name="connsiteY6" fmla="*/ 5737740 h 5737740"/>
              <a:gd name="connsiteX7" fmla="*/ 0 w 5236139"/>
              <a:gd name="connsiteY7" fmla="*/ 4865033 h 5737740"/>
              <a:gd name="connsiteX8" fmla="*/ 8709 w 5236139"/>
              <a:gd name="connsiteY8" fmla="*/ 446594 h 5737740"/>
              <a:gd name="connsiteX0" fmla="*/ 8709 w 5236139"/>
              <a:gd name="connsiteY0" fmla="*/ 445987 h 5737133"/>
              <a:gd name="connsiteX1" fmla="*/ 515656 w 5236139"/>
              <a:gd name="connsiteY1" fmla="*/ 8708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8709 w 5236139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863999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5238895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45841"/>
              <a:gd name="connsiteX1" fmla="*/ 506948 w 5227431"/>
              <a:gd name="connsiteY1" fmla="*/ 8708 h 5745841"/>
              <a:gd name="connsiteX2" fmla="*/ 4354724 w 5227431"/>
              <a:gd name="connsiteY2" fmla="*/ 0 h 5745841"/>
              <a:gd name="connsiteX3" fmla="*/ 5227431 w 5227431"/>
              <a:gd name="connsiteY3" fmla="*/ 872707 h 5745841"/>
              <a:gd name="connsiteX4" fmla="*/ 5227431 w 5227431"/>
              <a:gd name="connsiteY4" fmla="*/ 5238895 h 5745841"/>
              <a:gd name="connsiteX5" fmla="*/ 4746609 w 5227431"/>
              <a:gd name="connsiteY5" fmla="*/ 5745841 h 5745841"/>
              <a:gd name="connsiteX6" fmla="*/ 480822 w 5227431"/>
              <a:gd name="connsiteY6" fmla="*/ 5737133 h 5745841"/>
              <a:gd name="connsiteX7" fmla="*/ 0 w 5227431"/>
              <a:gd name="connsiteY7" fmla="*/ 5212769 h 5745841"/>
              <a:gd name="connsiteX8" fmla="*/ 1 w 5227431"/>
              <a:gd name="connsiteY8" fmla="*/ 445987 h 5745841"/>
              <a:gd name="connsiteX0" fmla="*/ 1 w 5227431"/>
              <a:gd name="connsiteY0" fmla="*/ 446002 h 5745856"/>
              <a:gd name="connsiteX1" fmla="*/ 506948 w 5227431"/>
              <a:gd name="connsiteY1" fmla="*/ 8723 h 5745856"/>
              <a:gd name="connsiteX2" fmla="*/ 4354724 w 5227431"/>
              <a:gd name="connsiteY2" fmla="*/ 15 h 5745856"/>
              <a:gd name="connsiteX3" fmla="*/ 5227431 w 5227431"/>
              <a:gd name="connsiteY3" fmla="*/ 472128 h 5745856"/>
              <a:gd name="connsiteX4" fmla="*/ 5227431 w 5227431"/>
              <a:gd name="connsiteY4" fmla="*/ 5238910 h 5745856"/>
              <a:gd name="connsiteX5" fmla="*/ 4746609 w 5227431"/>
              <a:gd name="connsiteY5" fmla="*/ 5745856 h 5745856"/>
              <a:gd name="connsiteX6" fmla="*/ 480822 w 5227431"/>
              <a:gd name="connsiteY6" fmla="*/ 5737148 h 5745856"/>
              <a:gd name="connsiteX7" fmla="*/ 0 w 5227431"/>
              <a:gd name="connsiteY7" fmla="*/ 5212784 h 5745856"/>
              <a:gd name="connsiteX8" fmla="*/ 1 w 5227431"/>
              <a:gd name="connsiteY8" fmla="*/ 446002 h 5745856"/>
              <a:gd name="connsiteX0" fmla="*/ 1 w 5227431"/>
              <a:gd name="connsiteY0" fmla="*/ 438374 h 5738228"/>
              <a:gd name="connsiteX1" fmla="*/ 506948 w 5227431"/>
              <a:gd name="connsiteY1" fmla="*/ 1095 h 5738228"/>
              <a:gd name="connsiteX2" fmla="*/ 4737901 w 5227431"/>
              <a:gd name="connsiteY2" fmla="*/ 9804 h 5738228"/>
              <a:gd name="connsiteX3" fmla="*/ 5227431 w 5227431"/>
              <a:gd name="connsiteY3" fmla="*/ 464500 h 5738228"/>
              <a:gd name="connsiteX4" fmla="*/ 5227431 w 5227431"/>
              <a:gd name="connsiteY4" fmla="*/ 5231282 h 5738228"/>
              <a:gd name="connsiteX5" fmla="*/ 4746609 w 5227431"/>
              <a:gd name="connsiteY5" fmla="*/ 5738228 h 5738228"/>
              <a:gd name="connsiteX6" fmla="*/ 480822 w 5227431"/>
              <a:gd name="connsiteY6" fmla="*/ 5729520 h 5738228"/>
              <a:gd name="connsiteX7" fmla="*/ 0 w 5227431"/>
              <a:gd name="connsiteY7" fmla="*/ 5205156 h 5738228"/>
              <a:gd name="connsiteX8" fmla="*/ 1 w 5227431"/>
              <a:gd name="connsiteY8" fmla="*/ 438374 h 5738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27431" h="5738228">
                <a:moveTo>
                  <a:pt x="1" y="438374"/>
                </a:moveTo>
                <a:cubicBezTo>
                  <a:pt x="1" y="-43609"/>
                  <a:pt x="24965" y="1095"/>
                  <a:pt x="506948" y="1095"/>
                </a:cubicBezTo>
                <a:lnTo>
                  <a:pt x="4737901" y="9804"/>
                </a:lnTo>
                <a:cubicBezTo>
                  <a:pt x="5219884" y="9804"/>
                  <a:pt x="5227431" y="-17483"/>
                  <a:pt x="5227431" y="464500"/>
                </a:cubicBezTo>
                <a:lnTo>
                  <a:pt x="5227431" y="5231282"/>
                </a:lnTo>
                <a:cubicBezTo>
                  <a:pt x="5227431" y="5713265"/>
                  <a:pt x="5228592" y="5738228"/>
                  <a:pt x="4746609" y="5738228"/>
                </a:cubicBezTo>
                <a:lnTo>
                  <a:pt x="480822" y="5729520"/>
                </a:lnTo>
                <a:cubicBezTo>
                  <a:pt x="-1161" y="5729520"/>
                  <a:pt x="0" y="5687139"/>
                  <a:pt x="0" y="5205156"/>
                </a:cubicBezTo>
                <a:cubicBezTo>
                  <a:pt x="0" y="3874583"/>
                  <a:pt x="1" y="1768947"/>
                  <a:pt x="1" y="438374"/>
                </a:cubicBezTo>
                <a:close/>
              </a:path>
            </a:pathLst>
          </a:custGeom>
          <a:noFill/>
          <a:ln w="19050">
            <a:solidFill>
              <a:srgbClr val="800080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1AA6C8F-A2AF-4E2D-8E7B-40BDB1262545}"/>
              </a:ext>
            </a:extLst>
          </p:cNvPr>
          <p:cNvSpPr txBox="1"/>
          <p:nvPr/>
        </p:nvSpPr>
        <p:spPr>
          <a:xfrm>
            <a:off x="8209629" y="951471"/>
            <a:ext cx="32743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Sugar-based Surfactants: </a:t>
            </a:r>
          </a:p>
          <a:p>
            <a:r>
              <a:rPr lang="en-GB" sz="2000" b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Greener Option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57ECC6A3-75B2-4C01-A6B4-893B70234E8D}"/>
              </a:ext>
            </a:extLst>
          </p:cNvPr>
          <p:cNvSpPr txBox="1"/>
          <p:nvPr/>
        </p:nvSpPr>
        <p:spPr>
          <a:xfrm>
            <a:off x="9108557" y="4440072"/>
            <a:ext cx="25322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Minimized impact on aquatic </a:t>
            </a:r>
          </a:p>
          <a:p>
            <a:r>
              <a:rPr lang="en-GB" sz="1400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Environment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CB184DC-FD01-429B-AD76-41F549353F03}"/>
              </a:ext>
            </a:extLst>
          </p:cNvPr>
          <p:cNvSpPr txBox="1"/>
          <p:nvPr/>
        </p:nvSpPr>
        <p:spPr>
          <a:xfrm>
            <a:off x="9126970" y="2000227"/>
            <a:ext cx="27022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GB" sz="1400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Not dependent on fossil-based </a:t>
            </a:r>
          </a:p>
          <a:p>
            <a:pPr algn="just"/>
            <a:r>
              <a:rPr lang="en-GB" sz="1400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raw materials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002CAA2E-A30F-47DC-B30D-DEB09F84D81F}"/>
              </a:ext>
            </a:extLst>
          </p:cNvPr>
          <p:cNvSpPr txBox="1"/>
          <p:nvPr/>
        </p:nvSpPr>
        <p:spPr>
          <a:xfrm>
            <a:off x="9101450" y="3331885"/>
            <a:ext cx="9697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Non-toxic</a:t>
            </a:r>
          </a:p>
          <a:p>
            <a:endParaRPr lang="en-GB" sz="1400" dirty="0">
              <a:solidFill>
                <a:srgbClr val="880088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3CB975CA-C50B-4ED2-A0C1-14C4880C4FDF}"/>
              </a:ext>
            </a:extLst>
          </p:cNvPr>
          <p:cNvGrpSpPr/>
          <p:nvPr/>
        </p:nvGrpSpPr>
        <p:grpSpPr>
          <a:xfrm>
            <a:off x="7791420" y="1920636"/>
            <a:ext cx="1831251" cy="799644"/>
            <a:chOff x="2189449" y="4259626"/>
            <a:chExt cx="2321015" cy="983273"/>
          </a:xfrm>
        </p:grpSpPr>
        <p:sp>
          <p:nvSpPr>
            <p:cNvPr id="92" name="橢圓 18">
              <a:extLst>
                <a:ext uri="{FF2B5EF4-FFF2-40B4-BE49-F238E27FC236}">
                  <a16:creationId xmlns:a16="http://schemas.microsoft.com/office/drawing/2014/main" id="{9589C065-1B01-4280-9E79-A7B3E62B9489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rgbClr val="8800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noFill/>
              </a:endParaRP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DC48C13C-AB75-4EB2-8501-1B6650D6D583}"/>
                </a:ext>
              </a:extLst>
            </p:cNvPr>
            <p:cNvSpPr txBox="1"/>
            <p:nvPr/>
          </p:nvSpPr>
          <p:spPr>
            <a:xfrm>
              <a:off x="3054276" y="4290163"/>
              <a:ext cx="639187" cy="491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b="1" dirty="0">
                  <a:solidFill>
                    <a:schemeClr val="bg1"/>
                  </a:solidFill>
                  <a:cs typeface="Arial" panose="020B0604020202020204" pitchFamily="34" charset="0"/>
                </a:rPr>
                <a:t>01</a:t>
              </a:r>
              <a:endParaRPr lang="en-GB" sz="20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273465B2-D86E-46B5-8E1A-B0AE3205766F}"/>
                </a:ext>
              </a:extLst>
            </p:cNvPr>
            <p:cNvSpPr txBox="1"/>
            <p:nvPr/>
          </p:nvSpPr>
          <p:spPr>
            <a:xfrm>
              <a:off x="2189449" y="4643525"/>
              <a:ext cx="2321015" cy="340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0"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Sustainable</a:t>
              </a: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9EA94C5C-3048-4AC9-9B2A-EAB5EE885D94}"/>
              </a:ext>
            </a:extLst>
          </p:cNvPr>
          <p:cNvGrpSpPr/>
          <p:nvPr/>
        </p:nvGrpSpPr>
        <p:grpSpPr>
          <a:xfrm>
            <a:off x="7798527" y="3114547"/>
            <a:ext cx="1831251" cy="799644"/>
            <a:chOff x="2189449" y="4259626"/>
            <a:chExt cx="2321015" cy="983273"/>
          </a:xfrm>
        </p:grpSpPr>
        <p:sp>
          <p:nvSpPr>
            <p:cNvPr id="96" name="橢圓 18">
              <a:extLst>
                <a:ext uri="{FF2B5EF4-FFF2-40B4-BE49-F238E27FC236}">
                  <a16:creationId xmlns:a16="http://schemas.microsoft.com/office/drawing/2014/main" id="{2BE01556-628E-4C1E-AFD9-82C779E35C23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rgbClr val="8800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noFill/>
              </a:endParaRP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145878FA-6985-477F-B33A-71703FD5D916}"/>
                </a:ext>
              </a:extLst>
            </p:cNvPr>
            <p:cNvSpPr txBox="1"/>
            <p:nvPr/>
          </p:nvSpPr>
          <p:spPr>
            <a:xfrm>
              <a:off x="3054276" y="4290163"/>
              <a:ext cx="639187" cy="491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b="1" dirty="0">
                  <a:solidFill>
                    <a:schemeClr val="bg1"/>
                  </a:solidFill>
                  <a:cs typeface="Arial" panose="020B0604020202020204" pitchFamily="34" charset="0"/>
                </a:rPr>
                <a:t>02</a:t>
              </a:r>
              <a:endParaRPr lang="en-GB" sz="20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7DDFE665-FA8F-4408-A7C5-EA2A492ED816}"/>
                </a:ext>
              </a:extLst>
            </p:cNvPr>
            <p:cNvSpPr txBox="1"/>
            <p:nvPr/>
          </p:nvSpPr>
          <p:spPr>
            <a:xfrm>
              <a:off x="2189449" y="4643525"/>
              <a:ext cx="2321015" cy="340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0"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Safe</a:t>
              </a:r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6BEC9674-B4DA-4FEB-A548-CB567DCA5F63}"/>
              </a:ext>
            </a:extLst>
          </p:cNvPr>
          <p:cNvGrpSpPr/>
          <p:nvPr/>
        </p:nvGrpSpPr>
        <p:grpSpPr>
          <a:xfrm>
            <a:off x="7808049" y="4321346"/>
            <a:ext cx="1831251" cy="799644"/>
            <a:chOff x="2189449" y="4259626"/>
            <a:chExt cx="2321015" cy="983273"/>
          </a:xfrm>
        </p:grpSpPr>
        <p:sp>
          <p:nvSpPr>
            <p:cNvPr id="100" name="橢圓 18">
              <a:extLst>
                <a:ext uri="{FF2B5EF4-FFF2-40B4-BE49-F238E27FC236}">
                  <a16:creationId xmlns:a16="http://schemas.microsoft.com/office/drawing/2014/main" id="{9E4A9404-02EA-4540-B8E0-DBB78C114C8B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rgbClr val="8800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noFill/>
              </a:endParaRP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A0F59A14-5860-4ABB-BCCE-E8C41332EAAF}"/>
                </a:ext>
              </a:extLst>
            </p:cNvPr>
            <p:cNvSpPr txBox="1"/>
            <p:nvPr/>
          </p:nvSpPr>
          <p:spPr>
            <a:xfrm>
              <a:off x="3054276" y="4290163"/>
              <a:ext cx="639187" cy="491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b="1" dirty="0">
                  <a:solidFill>
                    <a:schemeClr val="bg1"/>
                  </a:solidFill>
                  <a:cs typeface="Arial" panose="020B0604020202020204" pitchFamily="34" charset="0"/>
                </a:rPr>
                <a:t>03</a:t>
              </a:r>
              <a:endParaRPr lang="en-GB" sz="20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078038E7-B495-4F1D-8BF5-C73D5E73389C}"/>
                </a:ext>
              </a:extLst>
            </p:cNvPr>
            <p:cNvSpPr txBox="1"/>
            <p:nvPr/>
          </p:nvSpPr>
          <p:spPr>
            <a:xfrm>
              <a:off x="2189449" y="4643525"/>
              <a:ext cx="2321015" cy="340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Ecosystem</a:t>
              </a:r>
              <a:endParaRPr kumimoji="0" lang="en-US" altLang="zh-TW" sz="1200" b="1" dirty="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endParaRPr>
            </a:p>
          </p:txBody>
        </p:sp>
      </p:grpSp>
      <p:sp>
        <p:nvSpPr>
          <p:cNvPr id="108" name="TextBox 107">
            <a:extLst>
              <a:ext uri="{FF2B5EF4-FFF2-40B4-BE49-F238E27FC236}">
                <a16:creationId xmlns:a16="http://schemas.microsoft.com/office/drawing/2014/main" id="{75DBE246-51D8-4BA1-B4A8-3A31DD2962D7}"/>
              </a:ext>
            </a:extLst>
          </p:cNvPr>
          <p:cNvSpPr txBox="1"/>
          <p:nvPr/>
        </p:nvSpPr>
        <p:spPr>
          <a:xfrm>
            <a:off x="9101450" y="5598752"/>
            <a:ext cx="2345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Non-Newtonian rheology</a:t>
            </a:r>
          </a:p>
        </p:txBody>
      </p: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F8BABD57-52FB-4CC5-8389-56757BDF26C2}"/>
              </a:ext>
            </a:extLst>
          </p:cNvPr>
          <p:cNvGrpSpPr/>
          <p:nvPr/>
        </p:nvGrpSpPr>
        <p:grpSpPr>
          <a:xfrm>
            <a:off x="7800942" y="5396456"/>
            <a:ext cx="1831251" cy="799644"/>
            <a:chOff x="2189449" y="4259626"/>
            <a:chExt cx="2321015" cy="983273"/>
          </a:xfrm>
        </p:grpSpPr>
        <p:sp>
          <p:nvSpPr>
            <p:cNvPr id="110" name="橢圓 18">
              <a:extLst>
                <a:ext uri="{FF2B5EF4-FFF2-40B4-BE49-F238E27FC236}">
                  <a16:creationId xmlns:a16="http://schemas.microsoft.com/office/drawing/2014/main" id="{93C33F85-1DD0-474E-9A32-2604A2C56A76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noFill/>
              </a:endParaRP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CCF697DA-5ECF-453C-AAEB-A85219F6DD1C}"/>
                </a:ext>
              </a:extLst>
            </p:cNvPr>
            <p:cNvSpPr txBox="1"/>
            <p:nvPr/>
          </p:nvSpPr>
          <p:spPr>
            <a:xfrm>
              <a:off x="3054276" y="4290163"/>
              <a:ext cx="639187" cy="491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b="1" dirty="0">
                  <a:solidFill>
                    <a:schemeClr val="bg1"/>
                  </a:solidFill>
                  <a:cs typeface="Arial" panose="020B0604020202020204" pitchFamily="34" charset="0"/>
                </a:rPr>
                <a:t>04</a:t>
              </a:r>
              <a:endParaRPr lang="en-GB" sz="20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0E36E6C3-8C1D-4B27-BE0C-6546B0AB1201}"/>
                </a:ext>
              </a:extLst>
            </p:cNvPr>
            <p:cNvSpPr txBox="1"/>
            <p:nvPr/>
          </p:nvSpPr>
          <p:spPr>
            <a:xfrm>
              <a:off x="2189449" y="4643525"/>
              <a:ext cx="2321015" cy="340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Rheology</a:t>
              </a:r>
              <a:endParaRPr kumimoji="0" lang="en-US" altLang="zh-TW" sz="1200" b="1" dirty="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endParaRPr>
            </a:p>
          </p:txBody>
        </p:sp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A74D7C-D365-42E0-977A-F3810515F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76D4D-523E-4AFC-A925-8C6F88F7FB8D}" type="slidenum">
              <a:rPr lang="en-GB" smtClean="0"/>
              <a:t>3</a:t>
            </a:fld>
            <a:endParaRPr lang="en-GB"/>
          </a:p>
        </p:txBody>
      </p:sp>
      <p:pic>
        <p:nvPicPr>
          <p:cNvPr id="144" name="Picture 143">
            <a:extLst>
              <a:ext uri="{FF2B5EF4-FFF2-40B4-BE49-F238E27FC236}">
                <a16:creationId xmlns:a16="http://schemas.microsoft.com/office/drawing/2014/main" id="{7D8B561B-8490-EEBD-CA44-9AADBA45043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0" t="884" r="-850" b="58104"/>
          <a:stretch/>
        </p:blipFill>
        <p:spPr>
          <a:xfrm>
            <a:off x="1379686" y="5631905"/>
            <a:ext cx="5665203" cy="536534"/>
          </a:xfrm>
          <a:prstGeom prst="rect">
            <a:avLst/>
          </a:prstGeom>
        </p:spPr>
      </p:pic>
      <p:sp>
        <p:nvSpPr>
          <p:cNvPr id="145" name="Rectangle 144">
            <a:extLst>
              <a:ext uri="{FF2B5EF4-FFF2-40B4-BE49-F238E27FC236}">
                <a16:creationId xmlns:a16="http://schemas.microsoft.com/office/drawing/2014/main" id="{9C70526E-1AEA-1959-D8BB-8444FC51A0DE}"/>
              </a:ext>
            </a:extLst>
          </p:cNvPr>
          <p:cNvSpPr/>
          <p:nvPr/>
        </p:nvSpPr>
        <p:spPr>
          <a:xfrm>
            <a:off x="4087556" y="2082717"/>
            <a:ext cx="1863564" cy="302083"/>
          </a:xfrm>
          <a:prstGeom prst="rect">
            <a:avLst/>
          </a:prstGeom>
          <a:solidFill>
            <a:schemeClr val="accent2">
              <a:lumMod val="20000"/>
              <a:lumOff val="80000"/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56F2CCEE-35A0-1BCA-14E6-3E49FD1A50C3}"/>
              </a:ext>
            </a:extLst>
          </p:cNvPr>
          <p:cNvSpPr/>
          <p:nvPr/>
        </p:nvSpPr>
        <p:spPr>
          <a:xfrm>
            <a:off x="2408271" y="1473618"/>
            <a:ext cx="1659340" cy="911183"/>
          </a:xfrm>
          <a:prstGeom prst="rect">
            <a:avLst/>
          </a:prstGeom>
          <a:solidFill>
            <a:schemeClr val="accent6">
              <a:lumMod val="20000"/>
              <a:lumOff val="80000"/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47" name="Picture 146">
            <a:extLst>
              <a:ext uri="{FF2B5EF4-FFF2-40B4-BE49-F238E27FC236}">
                <a16:creationId xmlns:a16="http://schemas.microsoft.com/office/drawing/2014/main" id="{908E4BE8-9A76-C77E-C1B6-000D13B0B6F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423"/>
          <a:stretch/>
        </p:blipFill>
        <p:spPr>
          <a:xfrm>
            <a:off x="1834355" y="1494694"/>
            <a:ext cx="4360320" cy="849612"/>
          </a:xfrm>
          <a:prstGeom prst="rect">
            <a:avLst/>
          </a:prstGeom>
        </p:spPr>
      </p:pic>
      <p:pic>
        <p:nvPicPr>
          <p:cNvPr id="148" name="Picture 147">
            <a:extLst>
              <a:ext uri="{FF2B5EF4-FFF2-40B4-BE49-F238E27FC236}">
                <a16:creationId xmlns:a16="http://schemas.microsoft.com/office/drawing/2014/main" id="{0F1F58C2-5DCB-C0CF-2460-6CCFB7FD10B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91" t="51424" b="-1"/>
          <a:stretch/>
        </p:blipFill>
        <p:spPr>
          <a:xfrm>
            <a:off x="4057966" y="3139381"/>
            <a:ext cx="1988716" cy="849612"/>
          </a:xfrm>
          <a:prstGeom prst="rect">
            <a:avLst/>
          </a:prstGeom>
        </p:spPr>
      </p:pic>
      <p:cxnSp>
        <p:nvCxnSpPr>
          <p:cNvPr id="149" name="Straight Connector 148">
            <a:extLst>
              <a:ext uri="{FF2B5EF4-FFF2-40B4-BE49-F238E27FC236}">
                <a16:creationId xmlns:a16="http://schemas.microsoft.com/office/drawing/2014/main" id="{3B336AC7-A7AC-30B1-05AE-EFAE8132B2E3}"/>
              </a:ext>
            </a:extLst>
          </p:cNvPr>
          <p:cNvCxnSpPr>
            <a:cxnSpLocks/>
          </p:cNvCxnSpPr>
          <p:nvPr/>
        </p:nvCxnSpPr>
        <p:spPr>
          <a:xfrm flipH="1" flipV="1">
            <a:off x="5307649" y="1671515"/>
            <a:ext cx="1236572" cy="10403"/>
          </a:xfrm>
          <a:prstGeom prst="line">
            <a:avLst/>
          </a:prstGeom>
          <a:ln w="57150" cap="rnd">
            <a:solidFill>
              <a:srgbClr val="F9644D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E53283D7-C416-C5B4-105D-A9453CE0AD18}"/>
              </a:ext>
            </a:extLst>
          </p:cNvPr>
          <p:cNvCxnSpPr>
            <a:cxnSpLocks/>
          </p:cNvCxnSpPr>
          <p:nvPr/>
        </p:nvCxnSpPr>
        <p:spPr>
          <a:xfrm flipV="1">
            <a:off x="6628746" y="1671515"/>
            <a:ext cx="10668" cy="2093624"/>
          </a:xfrm>
          <a:prstGeom prst="line">
            <a:avLst/>
          </a:prstGeom>
          <a:ln w="57150" cap="rnd">
            <a:solidFill>
              <a:srgbClr val="F9644D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>
            <a:extLst>
              <a:ext uri="{FF2B5EF4-FFF2-40B4-BE49-F238E27FC236}">
                <a16:creationId xmlns:a16="http://schemas.microsoft.com/office/drawing/2014/main" id="{A296CBBA-5F7E-2E7E-BA8E-C594F277A18D}"/>
              </a:ext>
            </a:extLst>
          </p:cNvPr>
          <p:cNvCxnSpPr>
            <a:cxnSpLocks/>
          </p:cNvCxnSpPr>
          <p:nvPr/>
        </p:nvCxnSpPr>
        <p:spPr>
          <a:xfrm flipH="1">
            <a:off x="6163634" y="3760696"/>
            <a:ext cx="368134" cy="5634"/>
          </a:xfrm>
          <a:prstGeom prst="line">
            <a:avLst/>
          </a:prstGeom>
          <a:ln w="57150" cap="rnd">
            <a:solidFill>
              <a:srgbClr val="F9644D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0A8A87E0-8C20-A655-284B-0C01C0DBBE11}"/>
              </a:ext>
            </a:extLst>
          </p:cNvPr>
          <p:cNvGrpSpPr/>
          <p:nvPr/>
        </p:nvGrpSpPr>
        <p:grpSpPr>
          <a:xfrm>
            <a:off x="1331545" y="4359984"/>
            <a:ext cx="1831251" cy="799644"/>
            <a:chOff x="2189449" y="4259624"/>
            <a:chExt cx="2321015" cy="983273"/>
          </a:xfrm>
        </p:grpSpPr>
        <p:sp>
          <p:nvSpPr>
            <p:cNvPr id="153" name="橢圓 18">
              <a:extLst>
                <a:ext uri="{FF2B5EF4-FFF2-40B4-BE49-F238E27FC236}">
                  <a16:creationId xmlns:a16="http://schemas.microsoft.com/office/drawing/2014/main" id="{B682F22F-7A29-279E-3210-4D2E9B3E35BC}"/>
                </a:ext>
              </a:extLst>
            </p:cNvPr>
            <p:cNvSpPr/>
            <p:nvPr/>
          </p:nvSpPr>
          <p:spPr>
            <a:xfrm>
              <a:off x="2845571" y="4259624"/>
              <a:ext cx="1004272" cy="98327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dirty="0">
                <a:noFill/>
              </a:endParaRPr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05F1314C-F4A9-F412-8EB9-41A6A1A3D899}"/>
                </a:ext>
              </a:extLst>
            </p:cNvPr>
            <p:cNvSpPr txBox="1"/>
            <p:nvPr/>
          </p:nvSpPr>
          <p:spPr>
            <a:xfrm>
              <a:off x="3054276" y="4290163"/>
              <a:ext cx="639187" cy="491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b="1" dirty="0">
                  <a:solidFill>
                    <a:schemeClr val="bg1"/>
                  </a:solidFill>
                  <a:cs typeface="Arial" panose="020B0604020202020204" pitchFamily="34" charset="0"/>
                </a:rPr>
                <a:t>03</a:t>
              </a:r>
              <a:endParaRPr lang="en-GB" sz="20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id="{AF4E4B8A-9A40-7118-7D28-123A2E273C33}"/>
                </a:ext>
              </a:extLst>
            </p:cNvPr>
            <p:cNvSpPr txBox="1"/>
            <p:nvPr/>
          </p:nvSpPr>
          <p:spPr>
            <a:xfrm>
              <a:off x="2189449" y="4611398"/>
              <a:ext cx="2321015" cy="567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0" lang="en-US" altLang="zh-TW" sz="1200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Fossil-</a:t>
              </a:r>
            </a:p>
            <a:p>
              <a:pPr algn="ctr"/>
              <a:r>
                <a:rPr kumimoji="0" lang="en-US" altLang="zh-TW" sz="1200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based</a:t>
              </a:r>
            </a:p>
          </p:txBody>
        </p:sp>
      </p:grpSp>
      <p:cxnSp>
        <p:nvCxnSpPr>
          <p:cNvPr id="156" name="Straight Connector 155">
            <a:extLst>
              <a:ext uri="{FF2B5EF4-FFF2-40B4-BE49-F238E27FC236}">
                <a16:creationId xmlns:a16="http://schemas.microsoft.com/office/drawing/2014/main" id="{908DF579-CA3E-391F-7074-729F30F9C8DD}"/>
              </a:ext>
            </a:extLst>
          </p:cNvPr>
          <p:cNvCxnSpPr>
            <a:cxnSpLocks/>
          </p:cNvCxnSpPr>
          <p:nvPr/>
        </p:nvCxnSpPr>
        <p:spPr>
          <a:xfrm flipH="1">
            <a:off x="1361521" y="2057009"/>
            <a:ext cx="915619" cy="0"/>
          </a:xfrm>
          <a:prstGeom prst="line">
            <a:avLst/>
          </a:prstGeom>
          <a:ln w="57150" cap="rnd">
            <a:solidFill>
              <a:srgbClr val="F9644D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>
            <a:extLst>
              <a:ext uri="{FF2B5EF4-FFF2-40B4-BE49-F238E27FC236}">
                <a16:creationId xmlns:a16="http://schemas.microsoft.com/office/drawing/2014/main" id="{A1BC7ED1-1FBF-B99E-68AF-F00EA705355A}"/>
              </a:ext>
            </a:extLst>
          </p:cNvPr>
          <p:cNvCxnSpPr>
            <a:cxnSpLocks/>
          </p:cNvCxnSpPr>
          <p:nvPr/>
        </p:nvCxnSpPr>
        <p:spPr>
          <a:xfrm flipH="1" flipV="1">
            <a:off x="1255864" y="2028246"/>
            <a:ext cx="10894" cy="1736893"/>
          </a:xfrm>
          <a:prstGeom prst="line">
            <a:avLst/>
          </a:prstGeom>
          <a:ln w="57150" cap="rnd">
            <a:solidFill>
              <a:srgbClr val="F9644D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>
            <a:extLst>
              <a:ext uri="{FF2B5EF4-FFF2-40B4-BE49-F238E27FC236}">
                <a16:creationId xmlns:a16="http://schemas.microsoft.com/office/drawing/2014/main" id="{C98345C5-BEAE-9647-3C33-F3CB2F6B3A29}"/>
              </a:ext>
            </a:extLst>
          </p:cNvPr>
          <p:cNvCxnSpPr>
            <a:cxnSpLocks/>
          </p:cNvCxnSpPr>
          <p:nvPr/>
        </p:nvCxnSpPr>
        <p:spPr>
          <a:xfrm flipH="1" flipV="1">
            <a:off x="1310444" y="3766383"/>
            <a:ext cx="736516" cy="6375"/>
          </a:xfrm>
          <a:prstGeom prst="line">
            <a:avLst/>
          </a:prstGeom>
          <a:ln w="57150" cap="rnd">
            <a:solidFill>
              <a:srgbClr val="F9644D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TextBox 158">
            <a:extLst>
              <a:ext uri="{FF2B5EF4-FFF2-40B4-BE49-F238E27FC236}">
                <a16:creationId xmlns:a16="http://schemas.microsoft.com/office/drawing/2014/main" id="{C10ED67C-D573-B727-D8C4-B0F4F76A80CD}"/>
              </a:ext>
            </a:extLst>
          </p:cNvPr>
          <p:cNvSpPr txBox="1"/>
          <p:nvPr/>
        </p:nvSpPr>
        <p:spPr>
          <a:xfrm>
            <a:off x="3463763" y="4072718"/>
            <a:ext cx="1642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i="1" dirty="0"/>
              <a:t>versus</a:t>
            </a:r>
          </a:p>
        </p:txBody>
      </p:sp>
      <p:pic>
        <p:nvPicPr>
          <p:cNvPr id="160" name="Picture 159">
            <a:extLst>
              <a:ext uri="{FF2B5EF4-FFF2-40B4-BE49-F238E27FC236}">
                <a16:creationId xmlns:a16="http://schemas.microsoft.com/office/drawing/2014/main" id="{03AE3D74-31DD-7BBB-4383-F22D1349C7B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90" t="55247" r="590" b="179"/>
          <a:stretch/>
        </p:blipFill>
        <p:spPr>
          <a:xfrm>
            <a:off x="1530039" y="5041188"/>
            <a:ext cx="5165849" cy="489242"/>
          </a:xfrm>
          <a:prstGeom prst="rect">
            <a:avLst/>
          </a:prstGeom>
        </p:spPr>
      </p:pic>
      <p:grpSp>
        <p:nvGrpSpPr>
          <p:cNvPr id="161" name="Group 160">
            <a:extLst>
              <a:ext uri="{FF2B5EF4-FFF2-40B4-BE49-F238E27FC236}">
                <a16:creationId xmlns:a16="http://schemas.microsoft.com/office/drawing/2014/main" id="{9FAE5AD7-2CAE-0D73-7DB7-3BBC6E301C1E}"/>
              </a:ext>
            </a:extLst>
          </p:cNvPr>
          <p:cNvGrpSpPr/>
          <p:nvPr/>
        </p:nvGrpSpPr>
        <p:grpSpPr>
          <a:xfrm>
            <a:off x="1025477" y="1515398"/>
            <a:ext cx="1831251" cy="871793"/>
            <a:chOff x="2189449" y="4170909"/>
            <a:chExt cx="2321015" cy="1071990"/>
          </a:xfrm>
        </p:grpSpPr>
        <p:sp>
          <p:nvSpPr>
            <p:cNvPr id="162" name="橢圓 18">
              <a:extLst>
                <a:ext uri="{FF2B5EF4-FFF2-40B4-BE49-F238E27FC236}">
                  <a16:creationId xmlns:a16="http://schemas.microsoft.com/office/drawing/2014/main" id="{5C7CDE07-2A10-EBCD-136B-A52897C7AEA2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rgbClr val="F964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dirty="0">
                <a:noFill/>
              </a:endParaRPr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172AE541-C978-977B-9A16-3BFD7B5DDCF3}"/>
                </a:ext>
              </a:extLst>
            </p:cNvPr>
            <p:cNvSpPr txBox="1"/>
            <p:nvPr/>
          </p:nvSpPr>
          <p:spPr>
            <a:xfrm>
              <a:off x="3054276" y="4170909"/>
              <a:ext cx="639187" cy="491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b="1" dirty="0">
                  <a:solidFill>
                    <a:schemeClr val="bg1"/>
                  </a:solidFill>
                  <a:cs typeface="Arial" panose="020B0604020202020204" pitchFamily="34" charset="0"/>
                </a:rPr>
                <a:t>01</a:t>
              </a:r>
              <a:endParaRPr lang="en-GB" sz="20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D68C2CBC-493C-E794-6734-A71F7D541560}"/>
                </a:ext>
              </a:extLst>
            </p:cNvPr>
            <p:cNvSpPr txBox="1"/>
            <p:nvPr/>
          </p:nvSpPr>
          <p:spPr>
            <a:xfrm>
              <a:off x="2189449" y="4492145"/>
              <a:ext cx="2321015" cy="5676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0" lang="en-US" altLang="zh-TW" sz="1200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Sugar-based</a:t>
              </a:r>
            </a:p>
            <a:p>
              <a:pPr algn="ctr"/>
              <a:r>
                <a:rPr lang="en-US" altLang="zh-TW" sz="1200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head group</a:t>
              </a:r>
              <a:endParaRPr kumimoji="0" lang="en-US" altLang="zh-TW" sz="1200" dirty="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endParaRPr>
            </a:p>
          </p:txBody>
        </p:sp>
      </p:grp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14B6B45F-5832-8BD6-1DEE-1B818D2FEBB2}"/>
              </a:ext>
            </a:extLst>
          </p:cNvPr>
          <p:cNvGrpSpPr/>
          <p:nvPr/>
        </p:nvGrpSpPr>
        <p:grpSpPr>
          <a:xfrm>
            <a:off x="4093754" y="1277592"/>
            <a:ext cx="1831251" cy="805118"/>
            <a:chOff x="2189449" y="4252893"/>
            <a:chExt cx="2321015" cy="990006"/>
          </a:xfrm>
        </p:grpSpPr>
        <p:sp>
          <p:nvSpPr>
            <p:cNvPr id="166" name="橢圓 18">
              <a:extLst>
                <a:ext uri="{FF2B5EF4-FFF2-40B4-BE49-F238E27FC236}">
                  <a16:creationId xmlns:a16="http://schemas.microsoft.com/office/drawing/2014/main" id="{9832D426-65B0-739B-2F5E-FEB3222705A2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rgbClr val="F964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dirty="0">
                <a:noFill/>
              </a:endParaRPr>
            </a:p>
          </p:txBody>
        </p: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D3971A37-B2B4-FF0E-9EFF-19DE4E9CFEFF}"/>
                </a:ext>
              </a:extLst>
            </p:cNvPr>
            <p:cNvSpPr txBox="1"/>
            <p:nvPr/>
          </p:nvSpPr>
          <p:spPr>
            <a:xfrm>
              <a:off x="3054276" y="4252893"/>
              <a:ext cx="639187" cy="491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b="1" dirty="0">
                  <a:solidFill>
                    <a:schemeClr val="bg1"/>
                  </a:solidFill>
                  <a:cs typeface="Arial" panose="020B0604020202020204" pitchFamily="34" charset="0"/>
                </a:rPr>
                <a:t>02</a:t>
              </a:r>
              <a:endParaRPr lang="en-GB" sz="20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68" name="TextBox 167">
              <a:extLst>
                <a:ext uri="{FF2B5EF4-FFF2-40B4-BE49-F238E27FC236}">
                  <a16:creationId xmlns:a16="http://schemas.microsoft.com/office/drawing/2014/main" id="{D5876FE9-9F43-A0FD-B8D0-FE486322CF59}"/>
                </a:ext>
              </a:extLst>
            </p:cNvPr>
            <p:cNvSpPr txBox="1"/>
            <p:nvPr/>
          </p:nvSpPr>
          <p:spPr>
            <a:xfrm>
              <a:off x="2189449" y="4574138"/>
              <a:ext cx="2321015" cy="5676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0" lang="en-US" altLang="zh-TW" sz="1200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Aliphatic</a:t>
              </a:r>
            </a:p>
            <a:p>
              <a:pPr algn="ctr"/>
              <a:r>
                <a:rPr lang="en-US" altLang="zh-TW" sz="1200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tail</a:t>
              </a:r>
              <a:endParaRPr kumimoji="0" lang="en-US" altLang="zh-TW" sz="1200" dirty="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endParaRPr>
            </a:p>
          </p:txBody>
        </p:sp>
      </p:grpSp>
      <p:pic>
        <p:nvPicPr>
          <p:cNvPr id="169" name="Picture 4" descr="See the source image">
            <a:extLst>
              <a:ext uri="{FF2B5EF4-FFF2-40B4-BE49-F238E27FC236}">
                <a16:creationId xmlns:a16="http://schemas.microsoft.com/office/drawing/2014/main" id="{2E8AB4B6-7CFA-33BD-0D4A-59387A3D2B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5191" y="2774541"/>
            <a:ext cx="558850" cy="761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0" name="Picture 4" descr="See the source image">
            <a:extLst>
              <a:ext uri="{FF2B5EF4-FFF2-40B4-BE49-F238E27FC236}">
                <a16:creationId xmlns:a16="http://schemas.microsoft.com/office/drawing/2014/main" id="{23356487-60FE-41C3-EC63-21CC361075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9627" y="2855184"/>
            <a:ext cx="558850" cy="761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1" name="TextBox 170">
            <a:extLst>
              <a:ext uri="{FF2B5EF4-FFF2-40B4-BE49-F238E27FC236}">
                <a16:creationId xmlns:a16="http://schemas.microsoft.com/office/drawing/2014/main" id="{BF369C62-49F1-B595-7855-2D4E4E2B6338}"/>
              </a:ext>
            </a:extLst>
          </p:cNvPr>
          <p:cNvSpPr txBox="1"/>
          <p:nvPr/>
        </p:nvSpPr>
        <p:spPr>
          <a:xfrm>
            <a:off x="1758990" y="2525036"/>
            <a:ext cx="18312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zh-TW" sz="1400" dirty="0">
                <a:solidFill>
                  <a:srgbClr val="3DA256"/>
                </a:solidFill>
                <a:latin typeface="Calibri" pitchFamily="34" charset="0"/>
                <a:cs typeface="Times New Roman" pitchFamily="18" charset="0"/>
              </a:rPr>
              <a:t>Renewable</a:t>
            </a:r>
          </a:p>
        </p:txBody>
      </p:sp>
      <p:pic>
        <p:nvPicPr>
          <p:cNvPr id="172" name="Picture 171">
            <a:extLst>
              <a:ext uri="{FF2B5EF4-FFF2-40B4-BE49-F238E27FC236}">
                <a16:creationId xmlns:a16="http://schemas.microsoft.com/office/drawing/2014/main" id="{A9BAE829-93BA-6F50-0566-A7B1D186B3C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424" r="54391" b="-1"/>
          <a:stretch/>
        </p:blipFill>
        <p:spPr>
          <a:xfrm>
            <a:off x="1657175" y="3214938"/>
            <a:ext cx="1988716" cy="849612"/>
          </a:xfrm>
          <a:prstGeom prst="rect">
            <a:avLst/>
          </a:prstGeom>
        </p:spPr>
      </p:pic>
      <p:sp>
        <p:nvSpPr>
          <p:cNvPr id="173" name="TextBox 172">
            <a:extLst>
              <a:ext uri="{FF2B5EF4-FFF2-40B4-BE49-F238E27FC236}">
                <a16:creationId xmlns:a16="http://schemas.microsoft.com/office/drawing/2014/main" id="{47242231-15D6-7898-A7DD-1AFD776A99EB}"/>
              </a:ext>
            </a:extLst>
          </p:cNvPr>
          <p:cNvSpPr txBox="1"/>
          <p:nvPr/>
        </p:nvSpPr>
        <p:spPr>
          <a:xfrm>
            <a:off x="3969252" y="2578096"/>
            <a:ext cx="18312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zh-TW" sz="1400" dirty="0">
                <a:solidFill>
                  <a:srgbClr val="3DA256"/>
                </a:solidFill>
                <a:latin typeface="Calibri" pitchFamily="34" charset="0"/>
                <a:cs typeface="Times New Roman" pitchFamily="18" charset="0"/>
              </a:rPr>
              <a:t>Renewable</a:t>
            </a:r>
          </a:p>
        </p:txBody>
      </p:sp>
      <p:cxnSp>
        <p:nvCxnSpPr>
          <p:cNvPr id="174" name="Straight Connector 173">
            <a:extLst>
              <a:ext uri="{FF2B5EF4-FFF2-40B4-BE49-F238E27FC236}">
                <a16:creationId xmlns:a16="http://schemas.microsoft.com/office/drawing/2014/main" id="{D25887B8-DB99-8E70-7449-3506E4418204}"/>
              </a:ext>
            </a:extLst>
          </p:cNvPr>
          <p:cNvCxnSpPr>
            <a:cxnSpLocks/>
            <a:endCxn id="159" idx="1"/>
          </p:cNvCxnSpPr>
          <p:nvPr/>
        </p:nvCxnSpPr>
        <p:spPr>
          <a:xfrm>
            <a:off x="1101901" y="4272773"/>
            <a:ext cx="236186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Connector 174">
            <a:extLst>
              <a:ext uri="{FF2B5EF4-FFF2-40B4-BE49-F238E27FC236}">
                <a16:creationId xmlns:a16="http://schemas.microsoft.com/office/drawing/2014/main" id="{DFE706E1-4D55-1C80-0021-9B77B32849EC}"/>
              </a:ext>
            </a:extLst>
          </p:cNvPr>
          <p:cNvCxnSpPr>
            <a:cxnSpLocks/>
          </p:cNvCxnSpPr>
          <p:nvPr/>
        </p:nvCxnSpPr>
        <p:spPr>
          <a:xfrm>
            <a:off x="4317145" y="4286367"/>
            <a:ext cx="236186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TextBox 175">
            <a:extLst>
              <a:ext uri="{FF2B5EF4-FFF2-40B4-BE49-F238E27FC236}">
                <a16:creationId xmlns:a16="http://schemas.microsoft.com/office/drawing/2014/main" id="{41763A67-89C5-A365-1E31-DDBC105EFFD0}"/>
              </a:ext>
            </a:extLst>
          </p:cNvPr>
          <p:cNvSpPr txBox="1"/>
          <p:nvPr/>
        </p:nvSpPr>
        <p:spPr>
          <a:xfrm>
            <a:off x="5180430" y="5425065"/>
            <a:ext cx="17325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b="1" dirty="0"/>
              <a:t>BAC</a:t>
            </a:r>
            <a:endParaRPr lang="en-GB" sz="1200" b="1" dirty="0"/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5AB12ABE-D831-0FC5-A444-F30E2BE19F4B}"/>
              </a:ext>
            </a:extLst>
          </p:cNvPr>
          <p:cNvSpPr txBox="1"/>
          <p:nvPr/>
        </p:nvSpPr>
        <p:spPr>
          <a:xfrm>
            <a:off x="5182580" y="6084663"/>
            <a:ext cx="17325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b="1" dirty="0"/>
              <a:t>LAS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4867414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3D800313-D6DE-487A-85E2-30185D3F6624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0" y="0"/>
            <a:ext cx="12186070" cy="6858000"/>
          </a:xfrm>
          <a:prstGeom prst="rect">
            <a:avLst/>
          </a:prstGeom>
        </p:spPr>
      </p:pic>
      <p:pic>
        <p:nvPicPr>
          <p:cNvPr id="2058" name="Picture 10" descr="See the source image">
            <a:extLst>
              <a:ext uri="{FF2B5EF4-FFF2-40B4-BE49-F238E27FC236}">
                <a16:creationId xmlns:a16="http://schemas.microsoft.com/office/drawing/2014/main" id="{E2B96EFB-A6B1-498E-B817-348D9D710C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274" y="2453393"/>
            <a:ext cx="2937424" cy="4404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10" descr="See the source image">
            <a:extLst>
              <a:ext uri="{FF2B5EF4-FFF2-40B4-BE49-F238E27FC236}">
                <a16:creationId xmlns:a16="http://schemas.microsoft.com/office/drawing/2014/main" id="{25BAE0B8-BB84-4F1C-9138-225C8BCAD54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73" t="-2" r="4731" b="90331"/>
          <a:stretch/>
        </p:blipFill>
        <p:spPr bwMode="auto">
          <a:xfrm rot="10800000" flipH="1">
            <a:off x="-236695" y="2059333"/>
            <a:ext cx="531569" cy="425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9117D46C-8C03-4518-AE66-4731C0C87D1E}"/>
              </a:ext>
            </a:extLst>
          </p:cNvPr>
          <p:cNvSpPr txBox="1"/>
          <p:nvPr/>
        </p:nvSpPr>
        <p:spPr>
          <a:xfrm>
            <a:off x="450608" y="1862722"/>
            <a:ext cx="31157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>
                <a:latin typeface="Segoe UI" panose="020B0502040204020203" pitchFamily="34" charset="0"/>
                <a:cs typeface="Segoe UI" panose="020B0502040204020203" pitchFamily="34" charset="0"/>
              </a:rPr>
              <a:t>Non-Newtonian Fluid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F98C227-2324-4BB7-AE7E-FF16DB93C9A5}"/>
              </a:ext>
            </a:extLst>
          </p:cNvPr>
          <p:cNvSpPr txBox="1"/>
          <p:nvPr/>
        </p:nvSpPr>
        <p:spPr>
          <a:xfrm>
            <a:off x="306265" y="2268727"/>
            <a:ext cx="34355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The viscosity changes upon applied </a:t>
            </a:r>
          </a:p>
          <a:p>
            <a:pPr algn="ctr"/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force (e.g. syrup, ketchup)</a:t>
            </a:r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464791D3-2D0A-4E69-9F29-B7DF579F632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511" y="1028941"/>
            <a:ext cx="845726" cy="845726"/>
          </a:xfrm>
          <a:prstGeom prst="rect">
            <a:avLst/>
          </a:prstGeom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45E7EECA-086D-44C8-9E7A-E035F06ADFCA}"/>
              </a:ext>
            </a:extLst>
          </p:cNvPr>
          <p:cNvSpPr txBox="1"/>
          <p:nvPr/>
        </p:nvSpPr>
        <p:spPr>
          <a:xfrm>
            <a:off x="12985351" y="6857444"/>
            <a:ext cx="33270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The viscosity has a linear response </a:t>
            </a:r>
          </a:p>
          <a:p>
            <a:pPr algn="ctr"/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to the shear rate (e.g. water)</a:t>
            </a:r>
          </a:p>
        </p:txBody>
      </p:sp>
      <p:sp>
        <p:nvSpPr>
          <p:cNvPr id="63" name="Rectangle: Rounded Corners 40">
            <a:extLst>
              <a:ext uri="{FF2B5EF4-FFF2-40B4-BE49-F238E27FC236}">
                <a16:creationId xmlns:a16="http://schemas.microsoft.com/office/drawing/2014/main" id="{F466EB71-D1E8-4351-B131-172B51745668}"/>
              </a:ext>
            </a:extLst>
          </p:cNvPr>
          <p:cNvSpPr/>
          <p:nvPr/>
        </p:nvSpPr>
        <p:spPr>
          <a:xfrm>
            <a:off x="3784826" y="222985"/>
            <a:ext cx="7956565" cy="6269375"/>
          </a:xfrm>
          <a:custGeom>
            <a:avLst/>
            <a:gdLst>
              <a:gd name="connsiteX0" fmla="*/ 0 w 6302900"/>
              <a:gd name="connsiteY0" fmla="*/ 921290 h 5527627"/>
              <a:gd name="connsiteX1" fmla="*/ 921290 w 6302900"/>
              <a:gd name="connsiteY1" fmla="*/ 0 h 5527627"/>
              <a:gd name="connsiteX2" fmla="*/ 5381610 w 6302900"/>
              <a:gd name="connsiteY2" fmla="*/ 0 h 5527627"/>
              <a:gd name="connsiteX3" fmla="*/ 6302900 w 6302900"/>
              <a:gd name="connsiteY3" fmla="*/ 921290 h 5527627"/>
              <a:gd name="connsiteX4" fmla="*/ 6302900 w 6302900"/>
              <a:gd name="connsiteY4" fmla="*/ 4606337 h 5527627"/>
              <a:gd name="connsiteX5" fmla="*/ 5381610 w 6302900"/>
              <a:gd name="connsiteY5" fmla="*/ 5527627 h 5527627"/>
              <a:gd name="connsiteX6" fmla="*/ 921290 w 6302900"/>
              <a:gd name="connsiteY6" fmla="*/ 5527627 h 5527627"/>
              <a:gd name="connsiteX7" fmla="*/ 0 w 6302900"/>
              <a:gd name="connsiteY7" fmla="*/ 4606337 h 5527627"/>
              <a:gd name="connsiteX8" fmla="*/ 0 w 6302900"/>
              <a:gd name="connsiteY8" fmla="*/ 921290 h 5527627"/>
              <a:gd name="connsiteX0" fmla="*/ 0 w 6302900"/>
              <a:gd name="connsiteY0" fmla="*/ 921290 h 5527627"/>
              <a:gd name="connsiteX1" fmla="*/ 921290 w 6302900"/>
              <a:gd name="connsiteY1" fmla="*/ 0 h 5527627"/>
              <a:gd name="connsiteX2" fmla="*/ 5381610 w 6302900"/>
              <a:gd name="connsiteY2" fmla="*/ 0 h 5527627"/>
              <a:gd name="connsiteX3" fmla="*/ 6302900 w 6302900"/>
              <a:gd name="connsiteY3" fmla="*/ 921290 h 5527627"/>
              <a:gd name="connsiteX4" fmla="*/ 6302900 w 6302900"/>
              <a:gd name="connsiteY4" fmla="*/ 4606337 h 5527627"/>
              <a:gd name="connsiteX5" fmla="*/ 5381610 w 6302900"/>
              <a:gd name="connsiteY5" fmla="*/ 5527627 h 5527627"/>
              <a:gd name="connsiteX6" fmla="*/ 921290 w 6302900"/>
              <a:gd name="connsiteY6" fmla="*/ 5527627 h 5527627"/>
              <a:gd name="connsiteX7" fmla="*/ 0 w 6302900"/>
              <a:gd name="connsiteY7" fmla="*/ 4606337 h 5527627"/>
              <a:gd name="connsiteX8" fmla="*/ 0 w 6302900"/>
              <a:gd name="connsiteY8" fmla="*/ 921290 h 5527627"/>
              <a:gd name="connsiteX0" fmla="*/ 28575 w 6302900"/>
              <a:gd name="connsiteY0" fmla="*/ 568865 h 5527627"/>
              <a:gd name="connsiteX1" fmla="*/ 921290 w 6302900"/>
              <a:gd name="connsiteY1" fmla="*/ 0 h 5527627"/>
              <a:gd name="connsiteX2" fmla="*/ 5381610 w 6302900"/>
              <a:gd name="connsiteY2" fmla="*/ 0 h 5527627"/>
              <a:gd name="connsiteX3" fmla="*/ 6302900 w 6302900"/>
              <a:gd name="connsiteY3" fmla="*/ 921290 h 5527627"/>
              <a:gd name="connsiteX4" fmla="*/ 6302900 w 6302900"/>
              <a:gd name="connsiteY4" fmla="*/ 4606337 h 5527627"/>
              <a:gd name="connsiteX5" fmla="*/ 5381610 w 6302900"/>
              <a:gd name="connsiteY5" fmla="*/ 5527627 h 5527627"/>
              <a:gd name="connsiteX6" fmla="*/ 921290 w 6302900"/>
              <a:gd name="connsiteY6" fmla="*/ 5527627 h 5527627"/>
              <a:gd name="connsiteX7" fmla="*/ 0 w 6302900"/>
              <a:gd name="connsiteY7" fmla="*/ 4606337 h 5527627"/>
              <a:gd name="connsiteX8" fmla="*/ 28575 w 6302900"/>
              <a:gd name="connsiteY8" fmla="*/ 568865 h 5527627"/>
              <a:gd name="connsiteX0" fmla="*/ 28575 w 6302900"/>
              <a:gd name="connsiteY0" fmla="*/ 568865 h 5527627"/>
              <a:gd name="connsiteX1" fmla="*/ 921290 w 6302900"/>
              <a:gd name="connsiteY1" fmla="*/ 0 h 5527627"/>
              <a:gd name="connsiteX2" fmla="*/ 5381610 w 6302900"/>
              <a:gd name="connsiteY2" fmla="*/ 0 h 5527627"/>
              <a:gd name="connsiteX3" fmla="*/ 6302900 w 6302900"/>
              <a:gd name="connsiteY3" fmla="*/ 921290 h 5527627"/>
              <a:gd name="connsiteX4" fmla="*/ 6302900 w 6302900"/>
              <a:gd name="connsiteY4" fmla="*/ 4606337 h 5527627"/>
              <a:gd name="connsiteX5" fmla="*/ 5381610 w 6302900"/>
              <a:gd name="connsiteY5" fmla="*/ 5527627 h 5527627"/>
              <a:gd name="connsiteX6" fmla="*/ 921290 w 6302900"/>
              <a:gd name="connsiteY6" fmla="*/ 5527627 h 5527627"/>
              <a:gd name="connsiteX7" fmla="*/ 0 w 6302900"/>
              <a:gd name="connsiteY7" fmla="*/ 5006387 h 5527627"/>
              <a:gd name="connsiteX8" fmla="*/ 28575 w 6302900"/>
              <a:gd name="connsiteY8" fmla="*/ 568865 h 5527627"/>
              <a:gd name="connsiteX0" fmla="*/ 28575 w 6302900"/>
              <a:gd name="connsiteY0" fmla="*/ 568865 h 5537152"/>
              <a:gd name="connsiteX1" fmla="*/ 921290 w 6302900"/>
              <a:gd name="connsiteY1" fmla="*/ 0 h 5537152"/>
              <a:gd name="connsiteX2" fmla="*/ 5381610 w 6302900"/>
              <a:gd name="connsiteY2" fmla="*/ 0 h 5537152"/>
              <a:gd name="connsiteX3" fmla="*/ 6302900 w 6302900"/>
              <a:gd name="connsiteY3" fmla="*/ 921290 h 5537152"/>
              <a:gd name="connsiteX4" fmla="*/ 6302900 w 6302900"/>
              <a:gd name="connsiteY4" fmla="*/ 4606337 h 5537152"/>
              <a:gd name="connsiteX5" fmla="*/ 5381610 w 6302900"/>
              <a:gd name="connsiteY5" fmla="*/ 5527627 h 5537152"/>
              <a:gd name="connsiteX6" fmla="*/ 530765 w 6302900"/>
              <a:gd name="connsiteY6" fmla="*/ 5537152 h 5537152"/>
              <a:gd name="connsiteX7" fmla="*/ 0 w 6302900"/>
              <a:gd name="connsiteY7" fmla="*/ 5006387 h 5537152"/>
              <a:gd name="connsiteX8" fmla="*/ 28575 w 6302900"/>
              <a:gd name="connsiteY8" fmla="*/ 568865 h 5537152"/>
              <a:gd name="connsiteX0" fmla="*/ 28575 w 6302900"/>
              <a:gd name="connsiteY0" fmla="*/ 568865 h 5537152"/>
              <a:gd name="connsiteX1" fmla="*/ 921290 w 6302900"/>
              <a:gd name="connsiteY1" fmla="*/ 0 h 5537152"/>
              <a:gd name="connsiteX2" fmla="*/ 5381610 w 6302900"/>
              <a:gd name="connsiteY2" fmla="*/ 0 h 5537152"/>
              <a:gd name="connsiteX3" fmla="*/ 6302900 w 6302900"/>
              <a:gd name="connsiteY3" fmla="*/ 921290 h 5537152"/>
              <a:gd name="connsiteX4" fmla="*/ 6302900 w 6302900"/>
              <a:gd name="connsiteY4" fmla="*/ 4606337 h 5537152"/>
              <a:gd name="connsiteX5" fmla="*/ 5739418 w 6302900"/>
              <a:gd name="connsiteY5" fmla="*/ 5535578 h 5537152"/>
              <a:gd name="connsiteX6" fmla="*/ 530765 w 6302900"/>
              <a:gd name="connsiteY6" fmla="*/ 5537152 h 5537152"/>
              <a:gd name="connsiteX7" fmla="*/ 0 w 6302900"/>
              <a:gd name="connsiteY7" fmla="*/ 5006387 h 5537152"/>
              <a:gd name="connsiteX8" fmla="*/ 28575 w 6302900"/>
              <a:gd name="connsiteY8" fmla="*/ 568865 h 5537152"/>
              <a:gd name="connsiteX0" fmla="*/ 28575 w 6302900"/>
              <a:gd name="connsiteY0" fmla="*/ 568865 h 5537152"/>
              <a:gd name="connsiteX1" fmla="*/ 921290 w 6302900"/>
              <a:gd name="connsiteY1" fmla="*/ 0 h 5537152"/>
              <a:gd name="connsiteX2" fmla="*/ 5381610 w 6302900"/>
              <a:gd name="connsiteY2" fmla="*/ 0 h 5537152"/>
              <a:gd name="connsiteX3" fmla="*/ 6302900 w 6302900"/>
              <a:gd name="connsiteY3" fmla="*/ 921290 h 5537152"/>
              <a:gd name="connsiteX4" fmla="*/ 6302900 w 6302900"/>
              <a:gd name="connsiteY4" fmla="*/ 5011853 h 5537152"/>
              <a:gd name="connsiteX5" fmla="*/ 5739418 w 6302900"/>
              <a:gd name="connsiteY5" fmla="*/ 5535578 h 5537152"/>
              <a:gd name="connsiteX6" fmla="*/ 530765 w 6302900"/>
              <a:gd name="connsiteY6" fmla="*/ 5537152 h 5537152"/>
              <a:gd name="connsiteX7" fmla="*/ 0 w 6302900"/>
              <a:gd name="connsiteY7" fmla="*/ 5006387 h 5537152"/>
              <a:gd name="connsiteX8" fmla="*/ 28575 w 6302900"/>
              <a:gd name="connsiteY8" fmla="*/ 568865 h 5537152"/>
              <a:gd name="connsiteX0" fmla="*/ 28575 w 6302900"/>
              <a:gd name="connsiteY0" fmla="*/ 568865 h 5537152"/>
              <a:gd name="connsiteX1" fmla="*/ 921290 w 6302900"/>
              <a:gd name="connsiteY1" fmla="*/ 0 h 5537152"/>
              <a:gd name="connsiteX2" fmla="*/ 5381610 w 6302900"/>
              <a:gd name="connsiteY2" fmla="*/ 0 h 5537152"/>
              <a:gd name="connsiteX3" fmla="*/ 6294948 w 6302900"/>
              <a:gd name="connsiteY3" fmla="*/ 539627 h 5537152"/>
              <a:gd name="connsiteX4" fmla="*/ 6302900 w 6302900"/>
              <a:gd name="connsiteY4" fmla="*/ 5011853 h 5537152"/>
              <a:gd name="connsiteX5" fmla="*/ 5739418 w 6302900"/>
              <a:gd name="connsiteY5" fmla="*/ 5535578 h 5537152"/>
              <a:gd name="connsiteX6" fmla="*/ 530765 w 6302900"/>
              <a:gd name="connsiteY6" fmla="*/ 5537152 h 5537152"/>
              <a:gd name="connsiteX7" fmla="*/ 0 w 6302900"/>
              <a:gd name="connsiteY7" fmla="*/ 5006387 h 5537152"/>
              <a:gd name="connsiteX8" fmla="*/ 28575 w 6302900"/>
              <a:gd name="connsiteY8" fmla="*/ 568865 h 5537152"/>
              <a:gd name="connsiteX0" fmla="*/ 28575 w 6302900"/>
              <a:gd name="connsiteY0" fmla="*/ 568865 h 5537152"/>
              <a:gd name="connsiteX1" fmla="*/ 921290 w 6302900"/>
              <a:gd name="connsiteY1" fmla="*/ 0 h 5537152"/>
              <a:gd name="connsiteX2" fmla="*/ 5203702 w 6302900"/>
              <a:gd name="connsiteY2" fmla="*/ 2925 h 5537152"/>
              <a:gd name="connsiteX3" fmla="*/ 5381610 w 6302900"/>
              <a:gd name="connsiteY3" fmla="*/ 0 h 5537152"/>
              <a:gd name="connsiteX4" fmla="*/ 6294948 w 6302900"/>
              <a:gd name="connsiteY4" fmla="*/ 539627 h 5537152"/>
              <a:gd name="connsiteX5" fmla="*/ 6302900 w 6302900"/>
              <a:gd name="connsiteY5" fmla="*/ 5011853 h 5537152"/>
              <a:gd name="connsiteX6" fmla="*/ 5739418 w 6302900"/>
              <a:gd name="connsiteY6" fmla="*/ 5535578 h 5537152"/>
              <a:gd name="connsiteX7" fmla="*/ 530765 w 6302900"/>
              <a:gd name="connsiteY7" fmla="*/ 5537152 h 5537152"/>
              <a:gd name="connsiteX8" fmla="*/ 0 w 6302900"/>
              <a:gd name="connsiteY8" fmla="*/ 5006387 h 5537152"/>
              <a:gd name="connsiteX9" fmla="*/ 28575 w 6302900"/>
              <a:gd name="connsiteY9" fmla="*/ 568865 h 5537152"/>
              <a:gd name="connsiteX0" fmla="*/ 28575 w 6302900"/>
              <a:gd name="connsiteY0" fmla="*/ 568865 h 5537152"/>
              <a:gd name="connsiteX1" fmla="*/ 921290 w 6302900"/>
              <a:gd name="connsiteY1" fmla="*/ 0 h 5537152"/>
              <a:gd name="connsiteX2" fmla="*/ 5203702 w 6302900"/>
              <a:gd name="connsiteY2" fmla="*/ 2925 h 5537152"/>
              <a:gd name="connsiteX3" fmla="*/ 5381610 w 6302900"/>
              <a:gd name="connsiteY3" fmla="*/ 0 h 5537152"/>
              <a:gd name="connsiteX4" fmla="*/ 6294948 w 6302900"/>
              <a:gd name="connsiteY4" fmla="*/ 539627 h 5537152"/>
              <a:gd name="connsiteX5" fmla="*/ 6302900 w 6302900"/>
              <a:gd name="connsiteY5" fmla="*/ 5011853 h 5537152"/>
              <a:gd name="connsiteX6" fmla="*/ 5739418 w 6302900"/>
              <a:gd name="connsiteY6" fmla="*/ 5535578 h 5537152"/>
              <a:gd name="connsiteX7" fmla="*/ 530765 w 6302900"/>
              <a:gd name="connsiteY7" fmla="*/ 5537152 h 5537152"/>
              <a:gd name="connsiteX8" fmla="*/ 0 w 6302900"/>
              <a:gd name="connsiteY8" fmla="*/ 5006387 h 5537152"/>
              <a:gd name="connsiteX9" fmla="*/ 28575 w 6302900"/>
              <a:gd name="connsiteY9" fmla="*/ 568865 h 5537152"/>
              <a:gd name="connsiteX0" fmla="*/ 28575 w 6302900"/>
              <a:gd name="connsiteY0" fmla="*/ 568865 h 5537152"/>
              <a:gd name="connsiteX1" fmla="*/ 921290 w 6302900"/>
              <a:gd name="connsiteY1" fmla="*/ 0 h 5537152"/>
              <a:gd name="connsiteX2" fmla="*/ 5203702 w 6302900"/>
              <a:gd name="connsiteY2" fmla="*/ 2925 h 5537152"/>
              <a:gd name="connsiteX3" fmla="*/ 5755321 w 6302900"/>
              <a:gd name="connsiteY3" fmla="*/ 0 h 5537152"/>
              <a:gd name="connsiteX4" fmla="*/ 6294948 w 6302900"/>
              <a:gd name="connsiteY4" fmla="*/ 539627 h 5537152"/>
              <a:gd name="connsiteX5" fmla="*/ 6302900 w 6302900"/>
              <a:gd name="connsiteY5" fmla="*/ 5011853 h 5537152"/>
              <a:gd name="connsiteX6" fmla="*/ 5739418 w 6302900"/>
              <a:gd name="connsiteY6" fmla="*/ 5535578 h 5537152"/>
              <a:gd name="connsiteX7" fmla="*/ 530765 w 6302900"/>
              <a:gd name="connsiteY7" fmla="*/ 5537152 h 5537152"/>
              <a:gd name="connsiteX8" fmla="*/ 0 w 6302900"/>
              <a:gd name="connsiteY8" fmla="*/ 5006387 h 5537152"/>
              <a:gd name="connsiteX9" fmla="*/ 28575 w 6302900"/>
              <a:gd name="connsiteY9" fmla="*/ 568865 h 5537152"/>
              <a:gd name="connsiteX0" fmla="*/ 28575 w 6302900"/>
              <a:gd name="connsiteY0" fmla="*/ 568865 h 5537152"/>
              <a:gd name="connsiteX1" fmla="*/ 921290 w 6302900"/>
              <a:gd name="connsiteY1" fmla="*/ 0 h 5537152"/>
              <a:gd name="connsiteX2" fmla="*/ 5203702 w 6302900"/>
              <a:gd name="connsiteY2" fmla="*/ 2925 h 5537152"/>
              <a:gd name="connsiteX3" fmla="*/ 5755321 w 6302900"/>
              <a:gd name="connsiteY3" fmla="*/ 0 h 5537152"/>
              <a:gd name="connsiteX4" fmla="*/ 6294948 w 6302900"/>
              <a:gd name="connsiteY4" fmla="*/ 539627 h 5537152"/>
              <a:gd name="connsiteX5" fmla="*/ 6302900 w 6302900"/>
              <a:gd name="connsiteY5" fmla="*/ 5011853 h 5537152"/>
              <a:gd name="connsiteX6" fmla="*/ 5739418 w 6302900"/>
              <a:gd name="connsiteY6" fmla="*/ 5535578 h 5537152"/>
              <a:gd name="connsiteX7" fmla="*/ 530765 w 6302900"/>
              <a:gd name="connsiteY7" fmla="*/ 5537152 h 5537152"/>
              <a:gd name="connsiteX8" fmla="*/ 0 w 6302900"/>
              <a:gd name="connsiteY8" fmla="*/ 5006387 h 5537152"/>
              <a:gd name="connsiteX9" fmla="*/ 28575 w 6302900"/>
              <a:gd name="connsiteY9" fmla="*/ 568865 h 5537152"/>
              <a:gd name="connsiteX0" fmla="*/ 28575 w 6302900"/>
              <a:gd name="connsiteY0" fmla="*/ 568865 h 5537152"/>
              <a:gd name="connsiteX1" fmla="*/ 913339 w 6302900"/>
              <a:gd name="connsiteY1" fmla="*/ 0 h 5537152"/>
              <a:gd name="connsiteX2" fmla="*/ 5203702 w 6302900"/>
              <a:gd name="connsiteY2" fmla="*/ 2925 h 5537152"/>
              <a:gd name="connsiteX3" fmla="*/ 5755321 w 6302900"/>
              <a:gd name="connsiteY3" fmla="*/ 0 h 5537152"/>
              <a:gd name="connsiteX4" fmla="*/ 6294948 w 6302900"/>
              <a:gd name="connsiteY4" fmla="*/ 539627 h 5537152"/>
              <a:gd name="connsiteX5" fmla="*/ 6302900 w 6302900"/>
              <a:gd name="connsiteY5" fmla="*/ 5011853 h 5537152"/>
              <a:gd name="connsiteX6" fmla="*/ 5739418 w 6302900"/>
              <a:gd name="connsiteY6" fmla="*/ 5535578 h 5537152"/>
              <a:gd name="connsiteX7" fmla="*/ 530765 w 6302900"/>
              <a:gd name="connsiteY7" fmla="*/ 5537152 h 5537152"/>
              <a:gd name="connsiteX8" fmla="*/ 0 w 6302900"/>
              <a:gd name="connsiteY8" fmla="*/ 5006387 h 5537152"/>
              <a:gd name="connsiteX9" fmla="*/ 28575 w 6302900"/>
              <a:gd name="connsiteY9" fmla="*/ 568865 h 5537152"/>
              <a:gd name="connsiteX0" fmla="*/ 28575 w 6302900"/>
              <a:gd name="connsiteY0" fmla="*/ 537059 h 5537152"/>
              <a:gd name="connsiteX1" fmla="*/ 913339 w 6302900"/>
              <a:gd name="connsiteY1" fmla="*/ 0 h 5537152"/>
              <a:gd name="connsiteX2" fmla="*/ 5203702 w 6302900"/>
              <a:gd name="connsiteY2" fmla="*/ 2925 h 5537152"/>
              <a:gd name="connsiteX3" fmla="*/ 5755321 w 6302900"/>
              <a:gd name="connsiteY3" fmla="*/ 0 h 5537152"/>
              <a:gd name="connsiteX4" fmla="*/ 6294948 w 6302900"/>
              <a:gd name="connsiteY4" fmla="*/ 539627 h 5537152"/>
              <a:gd name="connsiteX5" fmla="*/ 6302900 w 6302900"/>
              <a:gd name="connsiteY5" fmla="*/ 5011853 h 5537152"/>
              <a:gd name="connsiteX6" fmla="*/ 5739418 w 6302900"/>
              <a:gd name="connsiteY6" fmla="*/ 5535578 h 5537152"/>
              <a:gd name="connsiteX7" fmla="*/ 530765 w 6302900"/>
              <a:gd name="connsiteY7" fmla="*/ 5537152 h 5537152"/>
              <a:gd name="connsiteX8" fmla="*/ 0 w 6302900"/>
              <a:gd name="connsiteY8" fmla="*/ 5006387 h 5537152"/>
              <a:gd name="connsiteX9" fmla="*/ 28575 w 6302900"/>
              <a:gd name="connsiteY9" fmla="*/ 537059 h 5537152"/>
              <a:gd name="connsiteX0" fmla="*/ 2449 w 6302900"/>
              <a:gd name="connsiteY0" fmla="*/ 537059 h 5537152"/>
              <a:gd name="connsiteX1" fmla="*/ 913339 w 6302900"/>
              <a:gd name="connsiteY1" fmla="*/ 0 h 5537152"/>
              <a:gd name="connsiteX2" fmla="*/ 5203702 w 6302900"/>
              <a:gd name="connsiteY2" fmla="*/ 2925 h 5537152"/>
              <a:gd name="connsiteX3" fmla="*/ 5755321 w 6302900"/>
              <a:gd name="connsiteY3" fmla="*/ 0 h 5537152"/>
              <a:gd name="connsiteX4" fmla="*/ 6294948 w 6302900"/>
              <a:gd name="connsiteY4" fmla="*/ 539627 h 5537152"/>
              <a:gd name="connsiteX5" fmla="*/ 6302900 w 6302900"/>
              <a:gd name="connsiteY5" fmla="*/ 5011853 h 5537152"/>
              <a:gd name="connsiteX6" fmla="*/ 5739418 w 6302900"/>
              <a:gd name="connsiteY6" fmla="*/ 5535578 h 5537152"/>
              <a:gd name="connsiteX7" fmla="*/ 530765 w 6302900"/>
              <a:gd name="connsiteY7" fmla="*/ 5537152 h 5537152"/>
              <a:gd name="connsiteX8" fmla="*/ 0 w 6302900"/>
              <a:gd name="connsiteY8" fmla="*/ 5006387 h 5537152"/>
              <a:gd name="connsiteX9" fmla="*/ 2449 w 6302900"/>
              <a:gd name="connsiteY9" fmla="*/ 537059 h 5537152"/>
              <a:gd name="connsiteX0" fmla="*/ 2449 w 6304343"/>
              <a:gd name="connsiteY0" fmla="*/ 537059 h 5537152"/>
              <a:gd name="connsiteX1" fmla="*/ 913339 w 6304343"/>
              <a:gd name="connsiteY1" fmla="*/ 0 h 5537152"/>
              <a:gd name="connsiteX2" fmla="*/ 5203702 w 6304343"/>
              <a:gd name="connsiteY2" fmla="*/ 2925 h 5537152"/>
              <a:gd name="connsiteX3" fmla="*/ 5755321 w 6304343"/>
              <a:gd name="connsiteY3" fmla="*/ 0 h 5537152"/>
              <a:gd name="connsiteX4" fmla="*/ 6303656 w 6304343"/>
              <a:gd name="connsiteY4" fmla="*/ 522210 h 5537152"/>
              <a:gd name="connsiteX5" fmla="*/ 6302900 w 6304343"/>
              <a:gd name="connsiteY5" fmla="*/ 5011853 h 5537152"/>
              <a:gd name="connsiteX6" fmla="*/ 5739418 w 6304343"/>
              <a:gd name="connsiteY6" fmla="*/ 5535578 h 5537152"/>
              <a:gd name="connsiteX7" fmla="*/ 530765 w 6304343"/>
              <a:gd name="connsiteY7" fmla="*/ 5537152 h 5537152"/>
              <a:gd name="connsiteX8" fmla="*/ 0 w 6304343"/>
              <a:gd name="connsiteY8" fmla="*/ 5006387 h 5537152"/>
              <a:gd name="connsiteX9" fmla="*/ 2449 w 6304343"/>
              <a:gd name="connsiteY9" fmla="*/ 537059 h 5537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04343" h="5537152">
                <a:moveTo>
                  <a:pt x="2449" y="537059"/>
                </a:moveTo>
                <a:cubicBezTo>
                  <a:pt x="2449" y="28245"/>
                  <a:pt x="52100" y="0"/>
                  <a:pt x="913339" y="0"/>
                </a:cubicBezTo>
                <a:lnTo>
                  <a:pt x="5203702" y="2925"/>
                </a:lnTo>
                <a:lnTo>
                  <a:pt x="5755321" y="0"/>
                </a:lnTo>
                <a:cubicBezTo>
                  <a:pt x="6264135" y="0"/>
                  <a:pt x="6303656" y="13396"/>
                  <a:pt x="6303656" y="522210"/>
                </a:cubicBezTo>
                <a:cubicBezTo>
                  <a:pt x="6306307" y="2012952"/>
                  <a:pt x="6300249" y="3521111"/>
                  <a:pt x="6302900" y="5011853"/>
                </a:cubicBezTo>
                <a:cubicBezTo>
                  <a:pt x="6302900" y="5520667"/>
                  <a:pt x="6248232" y="5535578"/>
                  <a:pt x="5739418" y="5535578"/>
                </a:cubicBezTo>
                <a:lnTo>
                  <a:pt x="530765" y="5537152"/>
                </a:lnTo>
                <a:cubicBezTo>
                  <a:pt x="21951" y="5537152"/>
                  <a:pt x="0" y="5515201"/>
                  <a:pt x="0" y="5006387"/>
                </a:cubicBezTo>
                <a:cubicBezTo>
                  <a:pt x="816" y="3516611"/>
                  <a:pt x="1633" y="2026835"/>
                  <a:pt x="2449" y="537059"/>
                </a:cubicBezTo>
                <a:close/>
              </a:path>
            </a:pathLst>
          </a:custGeom>
          <a:solidFill>
            <a:schemeClr val="bg1">
              <a:alpha val="56078"/>
            </a:schemeClr>
          </a:solidFill>
          <a:ln w="19050">
            <a:solidFill>
              <a:srgbClr val="F9644D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949000A0-BBA7-4FE3-881C-97EE77E936C0}"/>
              </a:ext>
            </a:extLst>
          </p:cNvPr>
          <p:cNvCxnSpPr>
            <a:cxnSpLocks/>
          </p:cNvCxnSpPr>
          <p:nvPr/>
        </p:nvCxnSpPr>
        <p:spPr>
          <a:xfrm flipH="1">
            <a:off x="2220686" y="1478661"/>
            <a:ext cx="1463180" cy="0"/>
          </a:xfrm>
          <a:prstGeom prst="line">
            <a:avLst/>
          </a:prstGeom>
          <a:ln w="76200" cap="rnd">
            <a:solidFill>
              <a:srgbClr val="F9644D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832210A7-1F11-433D-8D17-342B892FBF55}"/>
              </a:ext>
            </a:extLst>
          </p:cNvPr>
          <p:cNvSpPr/>
          <p:nvPr/>
        </p:nvSpPr>
        <p:spPr>
          <a:xfrm>
            <a:off x="4108915" y="4042272"/>
            <a:ext cx="1494525" cy="9784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74" name="Picture 18" descr="viscosity modifier response to temperature">
            <a:extLst>
              <a:ext uri="{FF2B5EF4-FFF2-40B4-BE49-F238E27FC236}">
                <a16:creationId xmlns:a16="http://schemas.microsoft.com/office/drawing/2014/main" id="{6C946600-D983-41B0-AF45-48619830036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62" t="52839" r="40881" b="20942"/>
          <a:stretch/>
        </p:blipFill>
        <p:spPr bwMode="auto">
          <a:xfrm>
            <a:off x="4046724" y="4051601"/>
            <a:ext cx="724916" cy="620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" name="Picture 18" descr="viscosity modifier response to temperature">
            <a:extLst>
              <a:ext uri="{FF2B5EF4-FFF2-40B4-BE49-F238E27FC236}">
                <a16:creationId xmlns:a16="http://schemas.microsoft.com/office/drawing/2014/main" id="{FCB8E62B-43D1-4AF4-857A-F4407DD7DA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62" t="52839" r="40881" b="20942"/>
          <a:stretch/>
        </p:blipFill>
        <p:spPr bwMode="auto">
          <a:xfrm>
            <a:off x="4461239" y="4288439"/>
            <a:ext cx="724916" cy="620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18" descr="viscosity modifier response to temperature">
            <a:extLst>
              <a:ext uri="{FF2B5EF4-FFF2-40B4-BE49-F238E27FC236}">
                <a16:creationId xmlns:a16="http://schemas.microsoft.com/office/drawing/2014/main" id="{A1D6A6CD-B764-40BE-8333-AF9FC4F0521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62" t="52839" r="40881" b="20942"/>
          <a:stretch/>
        </p:blipFill>
        <p:spPr bwMode="auto">
          <a:xfrm rot="5839823">
            <a:off x="4421428" y="3819620"/>
            <a:ext cx="724916" cy="620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" name="Picture 18" descr="viscosity modifier response to temperature">
            <a:extLst>
              <a:ext uri="{FF2B5EF4-FFF2-40B4-BE49-F238E27FC236}">
                <a16:creationId xmlns:a16="http://schemas.microsoft.com/office/drawing/2014/main" id="{351CDA1F-9671-43EB-BA63-E9FC3674DA0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685" t="52007" r="9258" b="21774"/>
          <a:stretch/>
        </p:blipFill>
        <p:spPr bwMode="auto">
          <a:xfrm rot="7265432">
            <a:off x="6243713" y="4201224"/>
            <a:ext cx="572110" cy="542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" name="Picture 18" descr="viscosity modifier response to temperature">
            <a:extLst>
              <a:ext uri="{FF2B5EF4-FFF2-40B4-BE49-F238E27FC236}">
                <a16:creationId xmlns:a16="http://schemas.microsoft.com/office/drawing/2014/main" id="{DF17F7FB-8215-40F4-B07F-74DD8F7B3CE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685" t="52007" r="9258" b="21774"/>
          <a:stretch/>
        </p:blipFill>
        <p:spPr bwMode="auto">
          <a:xfrm>
            <a:off x="5783848" y="3730658"/>
            <a:ext cx="575801" cy="542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" name="Picture 18" descr="viscosity modifier response to temperature">
            <a:extLst>
              <a:ext uri="{FF2B5EF4-FFF2-40B4-BE49-F238E27FC236}">
                <a16:creationId xmlns:a16="http://schemas.microsoft.com/office/drawing/2014/main" id="{ACD5CF42-CEE4-4B6A-8F58-A3B3E0C95C3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685" t="52007" r="9258" b="21774"/>
          <a:stretch/>
        </p:blipFill>
        <p:spPr bwMode="auto">
          <a:xfrm rot="15279331">
            <a:off x="5570362" y="4395613"/>
            <a:ext cx="572110" cy="542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6" name="Rectangle: Rounded Corners 40">
            <a:extLst>
              <a:ext uri="{FF2B5EF4-FFF2-40B4-BE49-F238E27FC236}">
                <a16:creationId xmlns:a16="http://schemas.microsoft.com/office/drawing/2014/main" id="{67D5BEFC-253F-4A7E-A219-D4AED5CE0848}"/>
              </a:ext>
            </a:extLst>
          </p:cNvPr>
          <p:cNvSpPr/>
          <p:nvPr/>
        </p:nvSpPr>
        <p:spPr>
          <a:xfrm>
            <a:off x="3995141" y="3707861"/>
            <a:ext cx="1322739" cy="1306765"/>
          </a:xfrm>
          <a:custGeom>
            <a:avLst/>
            <a:gdLst>
              <a:gd name="connsiteX0" fmla="*/ 0 w 6302900"/>
              <a:gd name="connsiteY0" fmla="*/ 921290 h 5527627"/>
              <a:gd name="connsiteX1" fmla="*/ 921290 w 6302900"/>
              <a:gd name="connsiteY1" fmla="*/ 0 h 5527627"/>
              <a:gd name="connsiteX2" fmla="*/ 5381610 w 6302900"/>
              <a:gd name="connsiteY2" fmla="*/ 0 h 5527627"/>
              <a:gd name="connsiteX3" fmla="*/ 6302900 w 6302900"/>
              <a:gd name="connsiteY3" fmla="*/ 921290 h 5527627"/>
              <a:gd name="connsiteX4" fmla="*/ 6302900 w 6302900"/>
              <a:gd name="connsiteY4" fmla="*/ 4606337 h 5527627"/>
              <a:gd name="connsiteX5" fmla="*/ 5381610 w 6302900"/>
              <a:gd name="connsiteY5" fmla="*/ 5527627 h 5527627"/>
              <a:gd name="connsiteX6" fmla="*/ 921290 w 6302900"/>
              <a:gd name="connsiteY6" fmla="*/ 5527627 h 5527627"/>
              <a:gd name="connsiteX7" fmla="*/ 0 w 6302900"/>
              <a:gd name="connsiteY7" fmla="*/ 4606337 h 5527627"/>
              <a:gd name="connsiteX8" fmla="*/ 0 w 6302900"/>
              <a:gd name="connsiteY8" fmla="*/ 921290 h 5527627"/>
              <a:gd name="connsiteX0" fmla="*/ 0 w 6302900"/>
              <a:gd name="connsiteY0" fmla="*/ 921290 h 5527627"/>
              <a:gd name="connsiteX1" fmla="*/ 921290 w 6302900"/>
              <a:gd name="connsiteY1" fmla="*/ 0 h 5527627"/>
              <a:gd name="connsiteX2" fmla="*/ 5381610 w 6302900"/>
              <a:gd name="connsiteY2" fmla="*/ 0 h 5527627"/>
              <a:gd name="connsiteX3" fmla="*/ 6302900 w 6302900"/>
              <a:gd name="connsiteY3" fmla="*/ 921290 h 5527627"/>
              <a:gd name="connsiteX4" fmla="*/ 6302900 w 6302900"/>
              <a:gd name="connsiteY4" fmla="*/ 4606337 h 5527627"/>
              <a:gd name="connsiteX5" fmla="*/ 5381610 w 6302900"/>
              <a:gd name="connsiteY5" fmla="*/ 5527627 h 5527627"/>
              <a:gd name="connsiteX6" fmla="*/ 921290 w 6302900"/>
              <a:gd name="connsiteY6" fmla="*/ 5527627 h 5527627"/>
              <a:gd name="connsiteX7" fmla="*/ 0 w 6302900"/>
              <a:gd name="connsiteY7" fmla="*/ 4606337 h 5527627"/>
              <a:gd name="connsiteX8" fmla="*/ 0 w 6302900"/>
              <a:gd name="connsiteY8" fmla="*/ 921290 h 5527627"/>
              <a:gd name="connsiteX0" fmla="*/ 28575 w 6302900"/>
              <a:gd name="connsiteY0" fmla="*/ 568865 h 5527627"/>
              <a:gd name="connsiteX1" fmla="*/ 921290 w 6302900"/>
              <a:gd name="connsiteY1" fmla="*/ 0 h 5527627"/>
              <a:gd name="connsiteX2" fmla="*/ 5381610 w 6302900"/>
              <a:gd name="connsiteY2" fmla="*/ 0 h 5527627"/>
              <a:gd name="connsiteX3" fmla="*/ 6302900 w 6302900"/>
              <a:gd name="connsiteY3" fmla="*/ 921290 h 5527627"/>
              <a:gd name="connsiteX4" fmla="*/ 6302900 w 6302900"/>
              <a:gd name="connsiteY4" fmla="*/ 4606337 h 5527627"/>
              <a:gd name="connsiteX5" fmla="*/ 5381610 w 6302900"/>
              <a:gd name="connsiteY5" fmla="*/ 5527627 h 5527627"/>
              <a:gd name="connsiteX6" fmla="*/ 921290 w 6302900"/>
              <a:gd name="connsiteY6" fmla="*/ 5527627 h 5527627"/>
              <a:gd name="connsiteX7" fmla="*/ 0 w 6302900"/>
              <a:gd name="connsiteY7" fmla="*/ 4606337 h 5527627"/>
              <a:gd name="connsiteX8" fmla="*/ 28575 w 6302900"/>
              <a:gd name="connsiteY8" fmla="*/ 568865 h 5527627"/>
              <a:gd name="connsiteX0" fmla="*/ 28575 w 6302900"/>
              <a:gd name="connsiteY0" fmla="*/ 568865 h 5527627"/>
              <a:gd name="connsiteX1" fmla="*/ 921290 w 6302900"/>
              <a:gd name="connsiteY1" fmla="*/ 0 h 5527627"/>
              <a:gd name="connsiteX2" fmla="*/ 5381610 w 6302900"/>
              <a:gd name="connsiteY2" fmla="*/ 0 h 5527627"/>
              <a:gd name="connsiteX3" fmla="*/ 6302900 w 6302900"/>
              <a:gd name="connsiteY3" fmla="*/ 921290 h 5527627"/>
              <a:gd name="connsiteX4" fmla="*/ 6302900 w 6302900"/>
              <a:gd name="connsiteY4" fmla="*/ 4606337 h 5527627"/>
              <a:gd name="connsiteX5" fmla="*/ 5381610 w 6302900"/>
              <a:gd name="connsiteY5" fmla="*/ 5527627 h 5527627"/>
              <a:gd name="connsiteX6" fmla="*/ 921290 w 6302900"/>
              <a:gd name="connsiteY6" fmla="*/ 5527627 h 5527627"/>
              <a:gd name="connsiteX7" fmla="*/ 0 w 6302900"/>
              <a:gd name="connsiteY7" fmla="*/ 5006387 h 5527627"/>
              <a:gd name="connsiteX8" fmla="*/ 28575 w 6302900"/>
              <a:gd name="connsiteY8" fmla="*/ 568865 h 5527627"/>
              <a:gd name="connsiteX0" fmla="*/ 28575 w 6302900"/>
              <a:gd name="connsiteY0" fmla="*/ 568865 h 5537152"/>
              <a:gd name="connsiteX1" fmla="*/ 921290 w 6302900"/>
              <a:gd name="connsiteY1" fmla="*/ 0 h 5537152"/>
              <a:gd name="connsiteX2" fmla="*/ 5381610 w 6302900"/>
              <a:gd name="connsiteY2" fmla="*/ 0 h 5537152"/>
              <a:gd name="connsiteX3" fmla="*/ 6302900 w 6302900"/>
              <a:gd name="connsiteY3" fmla="*/ 921290 h 5537152"/>
              <a:gd name="connsiteX4" fmla="*/ 6302900 w 6302900"/>
              <a:gd name="connsiteY4" fmla="*/ 4606337 h 5537152"/>
              <a:gd name="connsiteX5" fmla="*/ 5381610 w 6302900"/>
              <a:gd name="connsiteY5" fmla="*/ 5527627 h 5537152"/>
              <a:gd name="connsiteX6" fmla="*/ 530765 w 6302900"/>
              <a:gd name="connsiteY6" fmla="*/ 5537152 h 5537152"/>
              <a:gd name="connsiteX7" fmla="*/ 0 w 6302900"/>
              <a:gd name="connsiteY7" fmla="*/ 5006387 h 5537152"/>
              <a:gd name="connsiteX8" fmla="*/ 28575 w 6302900"/>
              <a:gd name="connsiteY8" fmla="*/ 568865 h 5537152"/>
              <a:gd name="connsiteX0" fmla="*/ 28575 w 6302900"/>
              <a:gd name="connsiteY0" fmla="*/ 568865 h 5537152"/>
              <a:gd name="connsiteX1" fmla="*/ 921290 w 6302900"/>
              <a:gd name="connsiteY1" fmla="*/ 0 h 5537152"/>
              <a:gd name="connsiteX2" fmla="*/ 5381610 w 6302900"/>
              <a:gd name="connsiteY2" fmla="*/ 0 h 5537152"/>
              <a:gd name="connsiteX3" fmla="*/ 6302900 w 6302900"/>
              <a:gd name="connsiteY3" fmla="*/ 921290 h 5537152"/>
              <a:gd name="connsiteX4" fmla="*/ 6302900 w 6302900"/>
              <a:gd name="connsiteY4" fmla="*/ 4606337 h 5537152"/>
              <a:gd name="connsiteX5" fmla="*/ 5739418 w 6302900"/>
              <a:gd name="connsiteY5" fmla="*/ 5535578 h 5537152"/>
              <a:gd name="connsiteX6" fmla="*/ 530765 w 6302900"/>
              <a:gd name="connsiteY6" fmla="*/ 5537152 h 5537152"/>
              <a:gd name="connsiteX7" fmla="*/ 0 w 6302900"/>
              <a:gd name="connsiteY7" fmla="*/ 5006387 h 5537152"/>
              <a:gd name="connsiteX8" fmla="*/ 28575 w 6302900"/>
              <a:gd name="connsiteY8" fmla="*/ 568865 h 5537152"/>
              <a:gd name="connsiteX0" fmla="*/ 28575 w 6302900"/>
              <a:gd name="connsiteY0" fmla="*/ 568865 h 5537152"/>
              <a:gd name="connsiteX1" fmla="*/ 921290 w 6302900"/>
              <a:gd name="connsiteY1" fmla="*/ 0 h 5537152"/>
              <a:gd name="connsiteX2" fmla="*/ 5381610 w 6302900"/>
              <a:gd name="connsiteY2" fmla="*/ 0 h 5537152"/>
              <a:gd name="connsiteX3" fmla="*/ 6302900 w 6302900"/>
              <a:gd name="connsiteY3" fmla="*/ 921290 h 5537152"/>
              <a:gd name="connsiteX4" fmla="*/ 6302900 w 6302900"/>
              <a:gd name="connsiteY4" fmla="*/ 5011853 h 5537152"/>
              <a:gd name="connsiteX5" fmla="*/ 5739418 w 6302900"/>
              <a:gd name="connsiteY5" fmla="*/ 5535578 h 5537152"/>
              <a:gd name="connsiteX6" fmla="*/ 530765 w 6302900"/>
              <a:gd name="connsiteY6" fmla="*/ 5537152 h 5537152"/>
              <a:gd name="connsiteX7" fmla="*/ 0 w 6302900"/>
              <a:gd name="connsiteY7" fmla="*/ 5006387 h 5537152"/>
              <a:gd name="connsiteX8" fmla="*/ 28575 w 6302900"/>
              <a:gd name="connsiteY8" fmla="*/ 568865 h 5537152"/>
              <a:gd name="connsiteX0" fmla="*/ 28575 w 6302900"/>
              <a:gd name="connsiteY0" fmla="*/ 568865 h 5537152"/>
              <a:gd name="connsiteX1" fmla="*/ 921290 w 6302900"/>
              <a:gd name="connsiteY1" fmla="*/ 0 h 5537152"/>
              <a:gd name="connsiteX2" fmla="*/ 5381610 w 6302900"/>
              <a:gd name="connsiteY2" fmla="*/ 0 h 5537152"/>
              <a:gd name="connsiteX3" fmla="*/ 6294948 w 6302900"/>
              <a:gd name="connsiteY3" fmla="*/ 539627 h 5537152"/>
              <a:gd name="connsiteX4" fmla="*/ 6302900 w 6302900"/>
              <a:gd name="connsiteY4" fmla="*/ 5011853 h 5537152"/>
              <a:gd name="connsiteX5" fmla="*/ 5739418 w 6302900"/>
              <a:gd name="connsiteY5" fmla="*/ 5535578 h 5537152"/>
              <a:gd name="connsiteX6" fmla="*/ 530765 w 6302900"/>
              <a:gd name="connsiteY6" fmla="*/ 5537152 h 5537152"/>
              <a:gd name="connsiteX7" fmla="*/ 0 w 6302900"/>
              <a:gd name="connsiteY7" fmla="*/ 5006387 h 5537152"/>
              <a:gd name="connsiteX8" fmla="*/ 28575 w 6302900"/>
              <a:gd name="connsiteY8" fmla="*/ 568865 h 5537152"/>
              <a:gd name="connsiteX0" fmla="*/ 28575 w 6302900"/>
              <a:gd name="connsiteY0" fmla="*/ 568865 h 5537152"/>
              <a:gd name="connsiteX1" fmla="*/ 921290 w 6302900"/>
              <a:gd name="connsiteY1" fmla="*/ 0 h 5537152"/>
              <a:gd name="connsiteX2" fmla="*/ 5203702 w 6302900"/>
              <a:gd name="connsiteY2" fmla="*/ 2925 h 5537152"/>
              <a:gd name="connsiteX3" fmla="*/ 5381610 w 6302900"/>
              <a:gd name="connsiteY3" fmla="*/ 0 h 5537152"/>
              <a:gd name="connsiteX4" fmla="*/ 6294948 w 6302900"/>
              <a:gd name="connsiteY4" fmla="*/ 539627 h 5537152"/>
              <a:gd name="connsiteX5" fmla="*/ 6302900 w 6302900"/>
              <a:gd name="connsiteY5" fmla="*/ 5011853 h 5537152"/>
              <a:gd name="connsiteX6" fmla="*/ 5739418 w 6302900"/>
              <a:gd name="connsiteY6" fmla="*/ 5535578 h 5537152"/>
              <a:gd name="connsiteX7" fmla="*/ 530765 w 6302900"/>
              <a:gd name="connsiteY7" fmla="*/ 5537152 h 5537152"/>
              <a:gd name="connsiteX8" fmla="*/ 0 w 6302900"/>
              <a:gd name="connsiteY8" fmla="*/ 5006387 h 5537152"/>
              <a:gd name="connsiteX9" fmla="*/ 28575 w 6302900"/>
              <a:gd name="connsiteY9" fmla="*/ 568865 h 5537152"/>
              <a:gd name="connsiteX0" fmla="*/ 28575 w 6302900"/>
              <a:gd name="connsiteY0" fmla="*/ 568865 h 5537152"/>
              <a:gd name="connsiteX1" fmla="*/ 921290 w 6302900"/>
              <a:gd name="connsiteY1" fmla="*/ 0 h 5537152"/>
              <a:gd name="connsiteX2" fmla="*/ 5203702 w 6302900"/>
              <a:gd name="connsiteY2" fmla="*/ 2925 h 5537152"/>
              <a:gd name="connsiteX3" fmla="*/ 5381610 w 6302900"/>
              <a:gd name="connsiteY3" fmla="*/ 0 h 5537152"/>
              <a:gd name="connsiteX4" fmla="*/ 6294948 w 6302900"/>
              <a:gd name="connsiteY4" fmla="*/ 539627 h 5537152"/>
              <a:gd name="connsiteX5" fmla="*/ 6302900 w 6302900"/>
              <a:gd name="connsiteY5" fmla="*/ 5011853 h 5537152"/>
              <a:gd name="connsiteX6" fmla="*/ 5739418 w 6302900"/>
              <a:gd name="connsiteY6" fmla="*/ 5535578 h 5537152"/>
              <a:gd name="connsiteX7" fmla="*/ 530765 w 6302900"/>
              <a:gd name="connsiteY7" fmla="*/ 5537152 h 5537152"/>
              <a:gd name="connsiteX8" fmla="*/ 0 w 6302900"/>
              <a:gd name="connsiteY8" fmla="*/ 5006387 h 5537152"/>
              <a:gd name="connsiteX9" fmla="*/ 28575 w 6302900"/>
              <a:gd name="connsiteY9" fmla="*/ 568865 h 5537152"/>
              <a:gd name="connsiteX0" fmla="*/ 28575 w 6302900"/>
              <a:gd name="connsiteY0" fmla="*/ 568865 h 5537152"/>
              <a:gd name="connsiteX1" fmla="*/ 921290 w 6302900"/>
              <a:gd name="connsiteY1" fmla="*/ 0 h 5537152"/>
              <a:gd name="connsiteX2" fmla="*/ 5203702 w 6302900"/>
              <a:gd name="connsiteY2" fmla="*/ 2925 h 5537152"/>
              <a:gd name="connsiteX3" fmla="*/ 5755321 w 6302900"/>
              <a:gd name="connsiteY3" fmla="*/ 0 h 5537152"/>
              <a:gd name="connsiteX4" fmla="*/ 6294948 w 6302900"/>
              <a:gd name="connsiteY4" fmla="*/ 539627 h 5537152"/>
              <a:gd name="connsiteX5" fmla="*/ 6302900 w 6302900"/>
              <a:gd name="connsiteY5" fmla="*/ 5011853 h 5537152"/>
              <a:gd name="connsiteX6" fmla="*/ 5739418 w 6302900"/>
              <a:gd name="connsiteY6" fmla="*/ 5535578 h 5537152"/>
              <a:gd name="connsiteX7" fmla="*/ 530765 w 6302900"/>
              <a:gd name="connsiteY7" fmla="*/ 5537152 h 5537152"/>
              <a:gd name="connsiteX8" fmla="*/ 0 w 6302900"/>
              <a:gd name="connsiteY8" fmla="*/ 5006387 h 5537152"/>
              <a:gd name="connsiteX9" fmla="*/ 28575 w 6302900"/>
              <a:gd name="connsiteY9" fmla="*/ 568865 h 5537152"/>
              <a:gd name="connsiteX0" fmla="*/ 28575 w 6302900"/>
              <a:gd name="connsiteY0" fmla="*/ 568865 h 5537152"/>
              <a:gd name="connsiteX1" fmla="*/ 921290 w 6302900"/>
              <a:gd name="connsiteY1" fmla="*/ 0 h 5537152"/>
              <a:gd name="connsiteX2" fmla="*/ 5203702 w 6302900"/>
              <a:gd name="connsiteY2" fmla="*/ 2925 h 5537152"/>
              <a:gd name="connsiteX3" fmla="*/ 5755321 w 6302900"/>
              <a:gd name="connsiteY3" fmla="*/ 0 h 5537152"/>
              <a:gd name="connsiteX4" fmla="*/ 6294948 w 6302900"/>
              <a:gd name="connsiteY4" fmla="*/ 539627 h 5537152"/>
              <a:gd name="connsiteX5" fmla="*/ 6302900 w 6302900"/>
              <a:gd name="connsiteY5" fmla="*/ 5011853 h 5537152"/>
              <a:gd name="connsiteX6" fmla="*/ 5739418 w 6302900"/>
              <a:gd name="connsiteY6" fmla="*/ 5535578 h 5537152"/>
              <a:gd name="connsiteX7" fmla="*/ 530765 w 6302900"/>
              <a:gd name="connsiteY7" fmla="*/ 5537152 h 5537152"/>
              <a:gd name="connsiteX8" fmla="*/ 0 w 6302900"/>
              <a:gd name="connsiteY8" fmla="*/ 5006387 h 5537152"/>
              <a:gd name="connsiteX9" fmla="*/ 28575 w 6302900"/>
              <a:gd name="connsiteY9" fmla="*/ 568865 h 5537152"/>
              <a:gd name="connsiteX0" fmla="*/ 28575 w 6302900"/>
              <a:gd name="connsiteY0" fmla="*/ 568865 h 5537152"/>
              <a:gd name="connsiteX1" fmla="*/ 913339 w 6302900"/>
              <a:gd name="connsiteY1" fmla="*/ 0 h 5537152"/>
              <a:gd name="connsiteX2" fmla="*/ 5203702 w 6302900"/>
              <a:gd name="connsiteY2" fmla="*/ 2925 h 5537152"/>
              <a:gd name="connsiteX3" fmla="*/ 5755321 w 6302900"/>
              <a:gd name="connsiteY3" fmla="*/ 0 h 5537152"/>
              <a:gd name="connsiteX4" fmla="*/ 6294948 w 6302900"/>
              <a:gd name="connsiteY4" fmla="*/ 539627 h 5537152"/>
              <a:gd name="connsiteX5" fmla="*/ 6302900 w 6302900"/>
              <a:gd name="connsiteY5" fmla="*/ 5011853 h 5537152"/>
              <a:gd name="connsiteX6" fmla="*/ 5739418 w 6302900"/>
              <a:gd name="connsiteY6" fmla="*/ 5535578 h 5537152"/>
              <a:gd name="connsiteX7" fmla="*/ 530765 w 6302900"/>
              <a:gd name="connsiteY7" fmla="*/ 5537152 h 5537152"/>
              <a:gd name="connsiteX8" fmla="*/ 0 w 6302900"/>
              <a:gd name="connsiteY8" fmla="*/ 5006387 h 5537152"/>
              <a:gd name="connsiteX9" fmla="*/ 28575 w 6302900"/>
              <a:gd name="connsiteY9" fmla="*/ 568865 h 5537152"/>
              <a:gd name="connsiteX0" fmla="*/ 28575 w 6302900"/>
              <a:gd name="connsiteY0" fmla="*/ 537059 h 5537152"/>
              <a:gd name="connsiteX1" fmla="*/ 913339 w 6302900"/>
              <a:gd name="connsiteY1" fmla="*/ 0 h 5537152"/>
              <a:gd name="connsiteX2" fmla="*/ 5203702 w 6302900"/>
              <a:gd name="connsiteY2" fmla="*/ 2925 h 5537152"/>
              <a:gd name="connsiteX3" fmla="*/ 5755321 w 6302900"/>
              <a:gd name="connsiteY3" fmla="*/ 0 h 5537152"/>
              <a:gd name="connsiteX4" fmla="*/ 6294948 w 6302900"/>
              <a:gd name="connsiteY4" fmla="*/ 539627 h 5537152"/>
              <a:gd name="connsiteX5" fmla="*/ 6302900 w 6302900"/>
              <a:gd name="connsiteY5" fmla="*/ 5011853 h 5537152"/>
              <a:gd name="connsiteX6" fmla="*/ 5739418 w 6302900"/>
              <a:gd name="connsiteY6" fmla="*/ 5535578 h 5537152"/>
              <a:gd name="connsiteX7" fmla="*/ 530765 w 6302900"/>
              <a:gd name="connsiteY7" fmla="*/ 5537152 h 5537152"/>
              <a:gd name="connsiteX8" fmla="*/ 0 w 6302900"/>
              <a:gd name="connsiteY8" fmla="*/ 5006387 h 5537152"/>
              <a:gd name="connsiteX9" fmla="*/ 28575 w 6302900"/>
              <a:gd name="connsiteY9" fmla="*/ 537059 h 5537152"/>
              <a:gd name="connsiteX0" fmla="*/ 2449 w 6302900"/>
              <a:gd name="connsiteY0" fmla="*/ 537059 h 5537152"/>
              <a:gd name="connsiteX1" fmla="*/ 913339 w 6302900"/>
              <a:gd name="connsiteY1" fmla="*/ 0 h 5537152"/>
              <a:gd name="connsiteX2" fmla="*/ 5203702 w 6302900"/>
              <a:gd name="connsiteY2" fmla="*/ 2925 h 5537152"/>
              <a:gd name="connsiteX3" fmla="*/ 5755321 w 6302900"/>
              <a:gd name="connsiteY3" fmla="*/ 0 h 5537152"/>
              <a:gd name="connsiteX4" fmla="*/ 6294948 w 6302900"/>
              <a:gd name="connsiteY4" fmla="*/ 539627 h 5537152"/>
              <a:gd name="connsiteX5" fmla="*/ 6302900 w 6302900"/>
              <a:gd name="connsiteY5" fmla="*/ 5011853 h 5537152"/>
              <a:gd name="connsiteX6" fmla="*/ 5739418 w 6302900"/>
              <a:gd name="connsiteY6" fmla="*/ 5535578 h 5537152"/>
              <a:gd name="connsiteX7" fmla="*/ 530765 w 6302900"/>
              <a:gd name="connsiteY7" fmla="*/ 5537152 h 5537152"/>
              <a:gd name="connsiteX8" fmla="*/ 0 w 6302900"/>
              <a:gd name="connsiteY8" fmla="*/ 5006387 h 5537152"/>
              <a:gd name="connsiteX9" fmla="*/ 2449 w 6302900"/>
              <a:gd name="connsiteY9" fmla="*/ 537059 h 5537152"/>
              <a:gd name="connsiteX0" fmla="*/ 2449 w 6304343"/>
              <a:gd name="connsiteY0" fmla="*/ 537059 h 5537152"/>
              <a:gd name="connsiteX1" fmla="*/ 913339 w 6304343"/>
              <a:gd name="connsiteY1" fmla="*/ 0 h 5537152"/>
              <a:gd name="connsiteX2" fmla="*/ 5203702 w 6304343"/>
              <a:gd name="connsiteY2" fmla="*/ 2925 h 5537152"/>
              <a:gd name="connsiteX3" fmla="*/ 5755321 w 6304343"/>
              <a:gd name="connsiteY3" fmla="*/ 0 h 5537152"/>
              <a:gd name="connsiteX4" fmla="*/ 6303656 w 6304343"/>
              <a:gd name="connsiteY4" fmla="*/ 522210 h 5537152"/>
              <a:gd name="connsiteX5" fmla="*/ 6302900 w 6304343"/>
              <a:gd name="connsiteY5" fmla="*/ 5011853 h 5537152"/>
              <a:gd name="connsiteX6" fmla="*/ 5739418 w 6304343"/>
              <a:gd name="connsiteY6" fmla="*/ 5535578 h 5537152"/>
              <a:gd name="connsiteX7" fmla="*/ 530765 w 6304343"/>
              <a:gd name="connsiteY7" fmla="*/ 5537152 h 5537152"/>
              <a:gd name="connsiteX8" fmla="*/ 0 w 6304343"/>
              <a:gd name="connsiteY8" fmla="*/ 5006387 h 5537152"/>
              <a:gd name="connsiteX9" fmla="*/ 2449 w 6304343"/>
              <a:gd name="connsiteY9" fmla="*/ 537059 h 5537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04343" h="5537152">
                <a:moveTo>
                  <a:pt x="2449" y="537059"/>
                </a:moveTo>
                <a:cubicBezTo>
                  <a:pt x="2449" y="28245"/>
                  <a:pt x="52100" y="0"/>
                  <a:pt x="913339" y="0"/>
                </a:cubicBezTo>
                <a:lnTo>
                  <a:pt x="5203702" y="2925"/>
                </a:lnTo>
                <a:lnTo>
                  <a:pt x="5755321" y="0"/>
                </a:lnTo>
                <a:cubicBezTo>
                  <a:pt x="6264135" y="0"/>
                  <a:pt x="6303656" y="13396"/>
                  <a:pt x="6303656" y="522210"/>
                </a:cubicBezTo>
                <a:cubicBezTo>
                  <a:pt x="6306307" y="2012952"/>
                  <a:pt x="6300249" y="3521111"/>
                  <a:pt x="6302900" y="5011853"/>
                </a:cubicBezTo>
                <a:cubicBezTo>
                  <a:pt x="6302900" y="5520667"/>
                  <a:pt x="6248232" y="5535578"/>
                  <a:pt x="5739418" y="5535578"/>
                </a:cubicBezTo>
                <a:lnTo>
                  <a:pt x="530765" y="5537152"/>
                </a:lnTo>
                <a:cubicBezTo>
                  <a:pt x="21951" y="5537152"/>
                  <a:pt x="0" y="5515201"/>
                  <a:pt x="0" y="5006387"/>
                </a:cubicBezTo>
                <a:cubicBezTo>
                  <a:pt x="816" y="3516611"/>
                  <a:pt x="1633" y="2026835"/>
                  <a:pt x="2449" y="537059"/>
                </a:cubicBezTo>
                <a:close/>
              </a:path>
            </a:pathLst>
          </a:custGeom>
          <a:solidFill>
            <a:schemeClr val="bg1">
              <a:alpha val="0"/>
            </a:schemeClr>
          </a:solidFill>
          <a:ln w="19050">
            <a:solidFill>
              <a:srgbClr val="2F528F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9" name="Rectangle: Rounded Corners 40">
            <a:extLst>
              <a:ext uri="{FF2B5EF4-FFF2-40B4-BE49-F238E27FC236}">
                <a16:creationId xmlns:a16="http://schemas.microsoft.com/office/drawing/2014/main" id="{1E4DB08A-CBB1-4535-ABEB-A72146B3B4E1}"/>
              </a:ext>
            </a:extLst>
          </p:cNvPr>
          <p:cNvSpPr/>
          <p:nvPr/>
        </p:nvSpPr>
        <p:spPr>
          <a:xfrm>
            <a:off x="7111536" y="3066665"/>
            <a:ext cx="1322739" cy="2642266"/>
          </a:xfrm>
          <a:custGeom>
            <a:avLst/>
            <a:gdLst>
              <a:gd name="connsiteX0" fmla="*/ 0 w 6302900"/>
              <a:gd name="connsiteY0" fmla="*/ 921290 h 5527627"/>
              <a:gd name="connsiteX1" fmla="*/ 921290 w 6302900"/>
              <a:gd name="connsiteY1" fmla="*/ 0 h 5527627"/>
              <a:gd name="connsiteX2" fmla="*/ 5381610 w 6302900"/>
              <a:gd name="connsiteY2" fmla="*/ 0 h 5527627"/>
              <a:gd name="connsiteX3" fmla="*/ 6302900 w 6302900"/>
              <a:gd name="connsiteY3" fmla="*/ 921290 h 5527627"/>
              <a:gd name="connsiteX4" fmla="*/ 6302900 w 6302900"/>
              <a:gd name="connsiteY4" fmla="*/ 4606337 h 5527627"/>
              <a:gd name="connsiteX5" fmla="*/ 5381610 w 6302900"/>
              <a:gd name="connsiteY5" fmla="*/ 5527627 h 5527627"/>
              <a:gd name="connsiteX6" fmla="*/ 921290 w 6302900"/>
              <a:gd name="connsiteY6" fmla="*/ 5527627 h 5527627"/>
              <a:gd name="connsiteX7" fmla="*/ 0 w 6302900"/>
              <a:gd name="connsiteY7" fmla="*/ 4606337 h 5527627"/>
              <a:gd name="connsiteX8" fmla="*/ 0 w 6302900"/>
              <a:gd name="connsiteY8" fmla="*/ 921290 h 5527627"/>
              <a:gd name="connsiteX0" fmla="*/ 0 w 6302900"/>
              <a:gd name="connsiteY0" fmla="*/ 921290 h 5527627"/>
              <a:gd name="connsiteX1" fmla="*/ 921290 w 6302900"/>
              <a:gd name="connsiteY1" fmla="*/ 0 h 5527627"/>
              <a:gd name="connsiteX2" fmla="*/ 5381610 w 6302900"/>
              <a:gd name="connsiteY2" fmla="*/ 0 h 5527627"/>
              <a:gd name="connsiteX3" fmla="*/ 6302900 w 6302900"/>
              <a:gd name="connsiteY3" fmla="*/ 921290 h 5527627"/>
              <a:gd name="connsiteX4" fmla="*/ 6302900 w 6302900"/>
              <a:gd name="connsiteY4" fmla="*/ 4606337 h 5527627"/>
              <a:gd name="connsiteX5" fmla="*/ 5381610 w 6302900"/>
              <a:gd name="connsiteY5" fmla="*/ 5527627 h 5527627"/>
              <a:gd name="connsiteX6" fmla="*/ 921290 w 6302900"/>
              <a:gd name="connsiteY6" fmla="*/ 5527627 h 5527627"/>
              <a:gd name="connsiteX7" fmla="*/ 0 w 6302900"/>
              <a:gd name="connsiteY7" fmla="*/ 4606337 h 5527627"/>
              <a:gd name="connsiteX8" fmla="*/ 0 w 6302900"/>
              <a:gd name="connsiteY8" fmla="*/ 921290 h 5527627"/>
              <a:gd name="connsiteX0" fmla="*/ 28575 w 6302900"/>
              <a:gd name="connsiteY0" fmla="*/ 568865 h 5527627"/>
              <a:gd name="connsiteX1" fmla="*/ 921290 w 6302900"/>
              <a:gd name="connsiteY1" fmla="*/ 0 h 5527627"/>
              <a:gd name="connsiteX2" fmla="*/ 5381610 w 6302900"/>
              <a:gd name="connsiteY2" fmla="*/ 0 h 5527627"/>
              <a:gd name="connsiteX3" fmla="*/ 6302900 w 6302900"/>
              <a:gd name="connsiteY3" fmla="*/ 921290 h 5527627"/>
              <a:gd name="connsiteX4" fmla="*/ 6302900 w 6302900"/>
              <a:gd name="connsiteY4" fmla="*/ 4606337 h 5527627"/>
              <a:gd name="connsiteX5" fmla="*/ 5381610 w 6302900"/>
              <a:gd name="connsiteY5" fmla="*/ 5527627 h 5527627"/>
              <a:gd name="connsiteX6" fmla="*/ 921290 w 6302900"/>
              <a:gd name="connsiteY6" fmla="*/ 5527627 h 5527627"/>
              <a:gd name="connsiteX7" fmla="*/ 0 w 6302900"/>
              <a:gd name="connsiteY7" fmla="*/ 4606337 h 5527627"/>
              <a:gd name="connsiteX8" fmla="*/ 28575 w 6302900"/>
              <a:gd name="connsiteY8" fmla="*/ 568865 h 5527627"/>
              <a:gd name="connsiteX0" fmla="*/ 28575 w 6302900"/>
              <a:gd name="connsiteY0" fmla="*/ 568865 h 5527627"/>
              <a:gd name="connsiteX1" fmla="*/ 921290 w 6302900"/>
              <a:gd name="connsiteY1" fmla="*/ 0 h 5527627"/>
              <a:gd name="connsiteX2" fmla="*/ 5381610 w 6302900"/>
              <a:gd name="connsiteY2" fmla="*/ 0 h 5527627"/>
              <a:gd name="connsiteX3" fmla="*/ 6302900 w 6302900"/>
              <a:gd name="connsiteY3" fmla="*/ 921290 h 5527627"/>
              <a:gd name="connsiteX4" fmla="*/ 6302900 w 6302900"/>
              <a:gd name="connsiteY4" fmla="*/ 4606337 h 5527627"/>
              <a:gd name="connsiteX5" fmla="*/ 5381610 w 6302900"/>
              <a:gd name="connsiteY5" fmla="*/ 5527627 h 5527627"/>
              <a:gd name="connsiteX6" fmla="*/ 921290 w 6302900"/>
              <a:gd name="connsiteY6" fmla="*/ 5527627 h 5527627"/>
              <a:gd name="connsiteX7" fmla="*/ 0 w 6302900"/>
              <a:gd name="connsiteY7" fmla="*/ 5006387 h 5527627"/>
              <a:gd name="connsiteX8" fmla="*/ 28575 w 6302900"/>
              <a:gd name="connsiteY8" fmla="*/ 568865 h 5527627"/>
              <a:gd name="connsiteX0" fmla="*/ 28575 w 6302900"/>
              <a:gd name="connsiteY0" fmla="*/ 568865 h 5537152"/>
              <a:gd name="connsiteX1" fmla="*/ 921290 w 6302900"/>
              <a:gd name="connsiteY1" fmla="*/ 0 h 5537152"/>
              <a:gd name="connsiteX2" fmla="*/ 5381610 w 6302900"/>
              <a:gd name="connsiteY2" fmla="*/ 0 h 5537152"/>
              <a:gd name="connsiteX3" fmla="*/ 6302900 w 6302900"/>
              <a:gd name="connsiteY3" fmla="*/ 921290 h 5537152"/>
              <a:gd name="connsiteX4" fmla="*/ 6302900 w 6302900"/>
              <a:gd name="connsiteY4" fmla="*/ 4606337 h 5537152"/>
              <a:gd name="connsiteX5" fmla="*/ 5381610 w 6302900"/>
              <a:gd name="connsiteY5" fmla="*/ 5527627 h 5537152"/>
              <a:gd name="connsiteX6" fmla="*/ 530765 w 6302900"/>
              <a:gd name="connsiteY6" fmla="*/ 5537152 h 5537152"/>
              <a:gd name="connsiteX7" fmla="*/ 0 w 6302900"/>
              <a:gd name="connsiteY7" fmla="*/ 5006387 h 5537152"/>
              <a:gd name="connsiteX8" fmla="*/ 28575 w 6302900"/>
              <a:gd name="connsiteY8" fmla="*/ 568865 h 5537152"/>
              <a:gd name="connsiteX0" fmla="*/ 28575 w 6302900"/>
              <a:gd name="connsiteY0" fmla="*/ 568865 h 5537152"/>
              <a:gd name="connsiteX1" fmla="*/ 921290 w 6302900"/>
              <a:gd name="connsiteY1" fmla="*/ 0 h 5537152"/>
              <a:gd name="connsiteX2" fmla="*/ 5381610 w 6302900"/>
              <a:gd name="connsiteY2" fmla="*/ 0 h 5537152"/>
              <a:gd name="connsiteX3" fmla="*/ 6302900 w 6302900"/>
              <a:gd name="connsiteY3" fmla="*/ 921290 h 5537152"/>
              <a:gd name="connsiteX4" fmla="*/ 6302900 w 6302900"/>
              <a:gd name="connsiteY4" fmla="*/ 4606337 h 5537152"/>
              <a:gd name="connsiteX5" fmla="*/ 5739418 w 6302900"/>
              <a:gd name="connsiteY5" fmla="*/ 5535578 h 5537152"/>
              <a:gd name="connsiteX6" fmla="*/ 530765 w 6302900"/>
              <a:gd name="connsiteY6" fmla="*/ 5537152 h 5537152"/>
              <a:gd name="connsiteX7" fmla="*/ 0 w 6302900"/>
              <a:gd name="connsiteY7" fmla="*/ 5006387 h 5537152"/>
              <a:gd name="connsiteX8" fmla="*/ 28575 w 6302900"/>
              <a:gd name="connsiteY8" fmla="*/ 568865 h 5537152"/>
              <a:gd name="connsiteX0" fmla="*/ 28575 w 6302900"/>
              <a:gd name="connsiteY0" fmla="*/ 568865 h 5537152"/>
              <a:gd name="connsiteX1" fmla="*/ 921290 w 6302900"/>
              <a:gd name="connsiteY1" fmla="*/ 0 h 5537152"/>
              <a:gd name="connsiteX2" fmla="*/ 5381610 w 6302900"/>
              <a:gd name="connsiteY2" fmla="*/ 0 h 5537152"/>
              <a:gd name="connsiteX3" fmla="*/ 6302900 w 6302900"/>
              <a:gd name="connsiteY3" fmla="*/ 921290 h 5537152"/>
              <a:gd name="connsiteX4" fmla="*/ 6302900 w 6302900"/>
              <a:gd name="connsiteY4" fmla="*/ 5011853 h 5537152"/>
              <a:gd name="connsiteX5" fmla="*/ 5739418 w 6302900"/>
              <a:gd name="connsiteY5" fmla="*/ 5535578 h 5537152"/>
              <a:gd name="connsiteX6" fmla="*/ 530765 w 6302900"/>
              <a:gd name="connsiteY6" fmla="*/ 5537152 h 5537152"/>
              <a:gd name="connsiteX7" fmla="*/ 0 w 6302900"/>
              <a:gd name="connsiteY7" fmla="*/ 5006387 h 5537152"/>
              <a:gd name="connsiteX8" fmla="*/ 28575 w 6302900"/>
              <a:gd name="connsiteY8" fmla="*/ 568865 h 5537152"/>
              <a:gd name="connsiteX0" fmla="*/ 28575 w 6302900"/>
              <a:gd name="connsiteY0" fmla="*/ 568865 h 5537152"/>
              <a:gd name="connsiteX1" fmla="*/ 921290 w 6302900"/>
              <a:gd name="connsiteY1" fmla="*/ 0 h 5537152"/>
              <a:gd name="connsiteX2" fmla="*/ 5381610 w 6302900"/>
              <a:gd name="connsiteY2" fmla="*/ 0 h 5537152"/>
              <a:gd name="connsiteX3" fmla="*/ 6294948 w 6302900"/>
              <a:gd name="connsiteY3" fmla="*/ 539627 h 5537152"/>
              <a:gd name="connsiteX4" fmla="*/ 6302900 w 6302900"/>
              <a:gd name="connsiteY4" fmla="*/ 5011853 h 5537152"/>
              <a:gd name="connsiteX5" fmla="*/ 5739418 w 6302900"/>
              <a:gd name="connsiteY5" fmla="*/ 5535578 h 5537152"/>
              <a:gd name="connsiteX6" fmla="*/ 530765 w 6302900"/>
              <a:gd name="connsiteY6" fmla="*/ 5537152 h 5537152"/>
              <a:gd name="connsiteX7" fmla="*/ 0 w 6302900"/>
              <a:gd name="connsiteY7" fmla="*/ 5006387 h 5537152"/>
              <a:gd name="connsiteX8" fmla="*/ 28575 w 6302900"/>
              <a:gd name="connsiteY8" fmla="*/ 568865 h 5537152"/>
              <a:gd name="connsiteX0" fmla="*/ 28575 w 6302900"/>
              <a:gd name="connsiteY0" fmla="*/ 568865 h 5537152"/>
              <a:gd name="connsiteX1" fmla="*/ 921290 w 6302900"/>
              <a:gd name="connsiteY1" fmla="*/ 0 h 5537152"/>
              <a:gd name="connsiteX2" fmla="*/ 5203702 w 6302900"/>
              <a:gd name="connsiteY2" fmla="*/ 2925 h 5537152"/>
              <a:gd name="connsiteX3" fmla="*/ 5381610 w 6302900"/>
              <a:gd name="connsiteY3" fmla="*/ 0 h 5537152"/>
              <a:gd name="connsiteX4" fmla="*/ 6294948 w 6302900"/>
              <a:gd name="connsiteY4" fmla="*/ 539627 h 5537152"/>
              <a:gd name="connsiteX5" fmla="*/ 6302900 w 6302900"/>
              <a:gd name="connsiteY5" fmla="*/ 5011853 h 5537152"/>
              <a:gd name="connsiteX6" fmla="*/ 5739418 w 6302900"/>
              <a:gd name="connsiteY6" fmla="*/ 5535578 h 5537152"/>
              <a:gd name="connsiteX7" fmla="*/ 530765 w 6302900"/>
              <a:gd name="connsiteY7" fmla="*/ 5537152 h 5537152"/>
              <a:gd name="connsiteX8" fmla="*/ 0 w 6302900"/>
              <a:gd name="connsiteY8" fmla="*/ 5006387 h 5537152"/>
              <a:gd name="connsiteX9" fmla="*/ 28575 w 6302900"/>
              <a:gd name="connsiteY9" fmla="*/ 568865 h 5537152"/>
              <a:gd name="connsiteX0" fmla="*/ 28575 w 6302900"/>
              <a:gd name="connsiteY0" fmla="*/ 568865 h 5537152"/>
              <a:gd name="connsiteX1" fmla="*/ 921290 w 6302900"/>
              <a:gd name="connsiteY1" fmla="*/ 0 h 5537152"/>
              <a:gd name="connsiteX2" fmla="*/ 5203702 w 6302900"/>
              <a:gd name="connsiteY2" fmla="*/ 2925 h 5537152"/>
              <a:gd name="connsiteX3" fmla="*/ 5381610 w 6302900"/>
              <a:gd name="connsiteY3" fmla="*/ 0 h 5537152"/>
              <a:gd name="connsiteX4" fmla="*/ 6294948 w 6302900"/>
              <a:gd name="connsiteY4" fmla="*/ 539627 h 5537152"/>
              <a:gd name="connsiteX5" fmla="*/ 6302900 w 6302900"/>
              <a:gd name="connsiteY5" fmla="*/ 5011853 h 5537152"/>
              <a:gd name="connsiteX6" fmla="*/ 5739418 w 6302900"/>
              <a:gd name="connsiteY6" fmla="*/ 5535578 h 5537152"/>
              <a:gd name="connsiteX7" fmla="*/ 530765 w 6302900"/>
              <a:gd name="connsiteY7" fmla="*/ 5537152 h 5537152"/>
              <a:gd name="connsiteX8" fmla="*/ 0 w 6302900"/>
              <a:gd name="connsiteY8" fmla="*/ 5006387 h 5537152"/>
              <a:gd name="connsiteX9" fmla="*/ 28575 w 6302900"/>
              <a:gd name="connsiteY9" fmla="*/ 568865 h 5537152"/>
              <a:gd name="connsiteX0" fmla="*/ 28575 w 6302900"/>
              <a:gd name="connsiteY0" fmla="*/ 568865 h 5537152"/>
              <a:gd name="connsiteX1" fmla="*/ 921290 w 6302900"/>
              <a:gd name="connsiteY1" fmla="*/ 0 h 5537152"/>
              <a:gd name="connsiteX2" fmla="*/ 5203702 w 6302900"/>
              <a:gd name="connsiteY2" fmla="*/ 2925 h 5537152"/>
              <a:gd name="connsiteX3" fmla="*/ 5755321 w 6302900"/>
              <a:gd name="connsiteY3" fmla="*/ 0 h 5537152"/>
              <a:gd name="connsiteX4" fmla="*/ 6294948 w 6302900"/>
              <a:gd name="connsiteY4" fmla="*/ 539627 h 5537152"/>
              <a:gd name="connsiteX5" fmla="*/ 6302900 w 6302900"/>
              <a:gd name="connsiteY5" fmla="*/ 5011853 h 5537152"/>
              <a:gd name="connsiteX6" fmla="*/ 5739418 w 6302900"/>
              <a:gd name="connsiteY6" fmla="*/ 5535578 h 5537152"/>
              <a:gd name="connsiteX7" fmla="*/ 530765 w 6302900"/>
              <a:gd name="connsiteY7" fmla="*/ 5537152 h 5537152"/>
              <a:gd name="connsiteX8" fmla="*/ 0 w 6302900"/>
              <a:gd name="connsiteY8" fmla="*/ 5006387 h 5537152"/>
              <a:gd name="connsiteX9" fmla="*/ 28575 w 6302900"/>
              <a:gd name="connsiteY9" fmla="*/ 568865 h 5537152"/>
              <a:gd name="connsiteX0" fmla="*/ 28575 w 6302900"/>
              <a:gd name="connsiteY0" fmla="*/ 568865 h 5537152"/>
              <a:gd name="connsiteX1" fmla="*/ 921290 w 6302900"/>
              <a:gd name="connsiteY1" fmla="*/ 0 h 5537152"/>
              <a:gd name="connsiteX2" fmla="*/ 5203702 w 6302900"/>
              <a:gd name="connsiteY2" fmla="*/ 2925 h 5537152"/>
              <a:gd name="connsiteX3" fmla="*/ 5755321 w 6302900"/>
              <a:gd name="connsiteY3" fmla="*/ 0 h 5537152"/>
              <a:gd name="connsiteX4" fmla="*/ 6294948 w 6302900"/>
              <a:gd name="connsiteY4" fmla="*/ 539627 h 5537152"/>
              <a:gd name="connsiteX5" fmla="*/ 6302900 w 6302900"/>
              <a:gd name="connsiteY5" fmla="*/ 5011853 h 5537152"/>
              <a:gd name="connsiteX6" fmla="*/ 5739418 w 6302900"/>
              <a:gd name="connsiteY6" fmla="*/ 5535578 h 5537152"/>
              <a:gd name="connsiteX7" fmla="*/ 530765 w 6302900"/>
              <a:gd name="connsiteY7" fmla="*/ 5537152 h 5537152"/>
              <a:gd name="connsiteX8" fmla="*/ 0 w 6302900"/>
              <a:gd name="connsiteY8" fmla="*/ 5006387 h 5537152"/>
              <a:gd name="connsiteX9" fmla="*/ 28575 w 6302900"/>
              <a:gd name="connsiteY9" fmla="*/ 568865 h 5537152"/>
              <a:gd name="connsiteX0" fmla="*/ 28575 w 6302900"/>
              <a:gd name="connsiteY0" fmla="*/ 568865 h 5537152"/>
              <a:gd name="connsiteX1" fmla="*/ 913339 w 6302900"/>
              <a:gd name="connsiteY1" fmla="*/ 0 h 5537152"/>
              <a:gd name="connsiteX2" fmla="*/ 5203702 w 6302900"/>
              <a:gd name="connsiteY2" fmla="*/ 2925 h 5537152"/>
              <a:gd name="connsiteX3" fmla="*/ 5755321 w 6302900"/>
              <a:gd name="connsiteY3" fmla="*/ 0 h 5537152"/>
              <a:gd name="connsiteX4" fmla="*/ 6294948 w 6302900"/>
              <a:gd name="connsiteY4" fmla="*/ 539627 h 5537152"/>
              <a:gd name="connsiteX5" fmla="*/ 6302900 w 6302900"/>
              <a:gd name="connsiteY5" fmla="*/ 5011853 h 5537152"/>
              <a:gd name="connsiteX6" fmla="*/ 5739418 w 6302900"/>
              <a:gd name="connsiteY6" fmla="*/ 5535578 h 5537152"/>
              <a:gd name="connsiteX7" fmla="*/ 530765 w 6302900"/>
              <a:gd name="connsiteY7" fmla="*/ 5537152 h 5537152"/>
              <a:gd name="connsiteX8" fmla="*/ 0 w 6302900"/>
              <a:gd name="connsiteY8" fmla="*/ 5006387 h 5537152"/>
              <a:gd name="connsiteX9" fmla="*/ 28575 w 6302900"/>
              <a:gd name="connsiteY9" fmla="*/ 568865 h 5537152"/>
              <a:gd name="connsiteX0" fmla="*/ 28575 w 6302900"/>
              <a:gd name="connsiteY0" fmla="*/ 537059 h 5537152"/>
              <a:gd name="connsiteX1" fmla="*/ 913339 w 6302900"/>
              <a:gd name="connsiteY1" fmla="*/ 0 h 5537152"/>
              <a:gd name="connsiteX2" fmla="*/ 5203702 w 6302900"/>
              <a:gd name="connsiteY2" fmla="*/ 2925 h 5537152"/>
              <a:gd name="connsiteX3" fmla="*/ 5755321 w 6302900"/>
              <a:gd name="connsiteY3" fmla="*/ 0 h 5537152"/>
              <a:gd name="connsiteX4" fmla="*/ 6294948 w 6302900"/>
              <a:gd name="connsiteY4" fmla="*/ 539627 h 5537152"/>
              <a:gd name="connsiteX5" fmla="*/ 6302900 w 6302900"/>
              <a:gd name="connsiteY5" fmla="*/ 5011853 h 5537152"/>
              <a:gd name="connsiteX6" fmla="*/ 5739418 w 6302900"/>
              <a:gd name="connsiteY6" fmla="*/ 5535578 h 5537152"/>
              <a:gd name="connsiteX7" fmla="*/ 530765 w 6302900"/>
              <a:gd name="connsiteY7" fmla="*/ 5537152 h 5537152"/>
              <a:gd name="connsiteX8" fmla="*/ 0 w 6302900"/>
              <a:gd name="connsiteY8" fmla="*/ 5006387 h 5537152"/>
              <a:gd name="connsiteX9" fmla="*/ 28575 w 6302900"/>
              <a:gd name="connsiteY9" fmla="*/ 537059 h 5537152"/>
              <a:gd name="connsiteX0" fmla="*/ 2449 w 6302900"/>
              <a:gd name="connsiteY0" fmla="*/ 537059 h 5537152"/>
              <a:gd name="connsiteX1" fmla="*/ 913339 w 6302900"/>
              <a:gd name="connsiteY1" fmla="*/ 0 h 5537152"/>
              <a:gd name="connsiteX2" fmla="*/ 5203702 w 6302900"/>
              <a:gd name="connsiteY2" fmla="*/ 2925 h 5537152"/>
              <a:gd name="connsiteX3" fmla="*/ 5755321 w 6302900"/>
              <a:gd name="connsiteY3" fmla="*/ 0 h 5537152"/>
              <a:gd name="connsiteX4" fmla="*/ 6294948 w 6302900"/>
              <a:gd name="connsiteY4" fmla="*/ 539627 h 5537152"/>
              <a:gd name="connsiteX5" fmla="*/ 6302900 w 6302900"/>
              <a:gd name="connsiteY5" fmla="*/ 5011853 h 5537152"/>
              <a:gd name="connsiteX6" fmla="*/ 5739418 w 6302900"/>
              <a:gd name="connsiteY6" fmla="*/ 5535578 h 5537152"/>
              <a:gd name="connsiteX7" fmla="*/ 530765 w 6302900"/>
              <a:gd name="connsiteY7" fmla="*/ 5537152 h 5537152"/>
              <a:gd name="connsiteX8" fmla="*/ 0 w 6302900"/>
              <a:gd name="connsiteY8" fmla="*/ 5006387 h 5537152"/>
              <a:gd name="connsiteX9" fmla="*/ 2449 w 6302900"/>
              <a:gd name="connsiteY9" fmla="*/ 537059 h 5537152"/>
              <a:gd name="connsiteX0" fmla="*/ 2449 w 6304343"/>
              <a:gd name="connsiteY0" fmla="*/ 537059 h 5537152"/>
              <a:gd name="connsiteX1" fmla="*/ 913339 w 6304343"/>
              <a:gd name="connsiteY1" fmla="*/ 0 h 5537152"/>
              <a:gd name="connsiteX2" fmla="*/ 5203702 w 6304343"/>
              <a:gd name="connsiteY2" fmla="*/ 2925 h 5537152"/>
              <a:gd name="connsiteX3" fmla="*/ 5755321 w 6304343"/>
              <a:gd name="connsiteY3" fmla="*/ 0 h 5537152"/>
              <a:gd name="connsiteX4" fmla="*/ 6303656 w 6304343"/>
              <a:gd name="connsiteY4" fmla="*/ 522210 h 5537152"/>
              <a:gd name="connsiteX5" fmla="*/ 6302900 w 6304343"/>
              <a:gd name="connsiteY5" fmla="*/ 5011853 h 5537152"/>
              <a:gd name="connsiteX6" fmla="*/ 5739418 w 6304343"/>
              <a:gd name="connsiteY6" fmla="*/ 5535578 h 5537152"/>
              <a:gd name="connsiteX7" fmla="*/ 530765 w 6304343"/>
              <a:gd name="connsiteY7" fmla="*/ 5537152 h 5537152"/>
              <a:gd name="connsiteX8" fmla="*/ 0 w 6304343"/>
              <a:gd name="connsiteY8" fmla="*/ 5006387 h 5537152"/>
              <a:gd name="connsiteX9" fmla="*/ 2449 w 6304343"/>
              <a:gd name="connsiteY9" fmla="*/ 537059 h 5537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04343" h="5537152">
                <a:moveTo>
                  <a:pt x="2449" y="537059"/>
                </a:moveTo>
                <a:cubicBezTo>
                  <a:pt x="2449" y="28245"/>
                  <a:pt x="52100" y="0"/>
                  <a:pt x="913339" y="0"/>
                </a:cubicBezTo>
                <a:lnTo>
                  <a:pt x="5203702" y="2925"/>
                </a:lnTo>
                <a:lnTo>
                  <a:pt x="5755321" y="0"/>
                </a:lnTo>
                <a:cubicBezTo>
                  <a:pt x="6264135" y="0"/>
                  <a:pt x="6303656" y="13396"/>
                  <a:pt x="6303656" y="522210"/>
                </a:cubicBezTo>
                <a:cubicBezTo>
                  <a:pt x="6306307" y="2012952"/>
                  <a:pt x="6300249" y="3521111"/>
                  <a:pt x="6302900" y="5011853"/>
                </a:cubicBezTo>
                <a:cubicBezTo>
                  <a:pt x="6302900" y="5520667"/>
                  <a:pt x="6248232" y="5535578"/>
                  <a:pt x="5739418" y="5535578"/>
                </a:cubicBezTo>
                <a:lnTo>
                  <a:pt x="530765" y="5537152"/>
                </a:lnTo>
                <a:cubicBezTo>
                  <a:pt x="21951" y="5537152"/>
                  <a:pt x="0" y="5515201"/>
                  <a:pt x="0" y="5006387"/>
                </a:cubicBezTo>
                <a:cubicBezTo>
                  <a:pt x="816" y="3516611"/>
                  <a:pt x="1633" y="2026835"/>
                  <a:pt x="2449" y="537059"/>
                </a:cubicBezTo>
                <a:close/>
              </a:path>
            </a:pathLst>
          </a:custGeom>
          <a:solidFill>
            <a:schemeClr val="bg1">
              <a:alpha val="0"/>
            </a:schemeClr>
          </a:solidFill>
          <a:ln w="19050">
            <a:solidFill>
              <a:srgbClr val="2F528F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8" name="Rectangle: Rounded Corners 40">
            <a:extLst>
              <a:ext uri="{FF2B5EF4-FFF2-40B4-BE49-F238E27FC236}">
                <a16:creationId xmlns:a16="http://schemas.microsoft.com/office/drawing/2014/main" id="{0E46E716-2ED1-4F46-8349-EA8C6E32D4F3}"/>
              </a:ext>
            </a:extLst>
          </p:cNvPr>
          <p:cNvSpPr/>
          <p:nvPr/>
        </p:nvSpPr>
        <p:spPr>
          <a:xfrm>
            <a:off x="5541281" y="3466773"/>
            <a:ext cx="1322739" cy="1825897"/>
          </a:xfrm>
          <a:custGeom>
            <a:avLst/>
            <a:gdLst>
              <a:gd name="connsiteX0" fmla="*/ 0 w 6302900"/>
              <a:gd name="connsiteY0" fmla="*/ 921290 h 5527627"/>
              <a:gd name="connsiteX1" fmla="*/ 921290 w 6302900"/>
              <a:gd name="connsiteY1" fmla="*/ 0 h 5527627"/>
              <a:gd name="connsiteX2" fmla="*/ 5381610 w 6302900"/>
              <a:gd name="connsiteY2" fmla="*/ 0 h 5527627"/>
              <a:gd name="connsiteX3" fmla="*/ 6302900 w 6302900"/>
              <a:gd name="connsiteY3" fmla="*/ 921290 h 5527627"/>
              <a:gd name="connsiteX4" fmla="*/ 6302900 w 6302900"/>
              <a:gd name="connsiteY4" fmla="*/ 4606337 h 5527627"/>
              <a:gd name="connsiteX5" fmla="*/ 5381610 w 6302900"/>
              <a:gd name="connsiteY5" fmla="*/ 5527627 h 5527627"/>
              <a:gd name="connsiteX6" fmla="*/ 921290 w 6302900"/>
              <a:gd name="connsiteY6" fmla="*/ 5527627 h 5527627"/>
              <a:gd name="connsiteX7" fmla="*/ 0 w 6302900"/>
              <a:gd name="connsiteY7" fmla="*/ 4606337 h 5527627"/>
              <a:gd name="connsiteX8" fmla="*/ 0 w 6302900"/>
              <a:gd name="connsiteY8" fmla="*/ 921290 h 5527627"/>
              <a:gd name="connsiteX0" fmla="*/ 0 w 6302900"/>
              <a:gd name="connsiteY0" fmla="*/ 921290 h 5527627"/>
              <a:gd name="connsiteX1" fmla="*/ 921290 w 6302900"/>
              <a:gd name="connsiteY1" fmla="*/ 0 h 5527627"/>
              <a:gd name="connsiteX2" fmla="*/ 5381610 w 6302900"/>
              <a:gd name="connsiteY2" fmla="*/ 0 h 5527627"/>
              <a:gd name="connsiteX3" fmla="*/ 6302900 w 6302900"/>
              <a:gd name="connsiteY3" fmla="*/ 921290 h 5527627"/>
              <a:gd name="connsiteX4" fmla="*/ 6302900 w 6302900"/>
              <a:gd name="connsiteY4" fmla="*/ 4606337 h 5527627"/>
              <a:gd name="connsiteX5" fmla="*/ 5381610 w 6302900"/>
              <a:gd name="connsiteY5" fmla="*/ 5527627 h 5527627"/>
              <a:gd name="connsiteX6" fmla="*/ 921290 w 6302900"/>
              <a:gd name="connsiteY6" fmla="*/ 5527627 h 5527627"/>
              <a:gd name="connsiteX7" fmla="*/ 0 w 6302900"/>
              <a:gd name="connsiteY7" fmla="*/ 4606337 h 5527627"/>
              <a:gd name="connsiteX8" fmla="*/ 0 w 6302900"/>
              <a:gd name="connsiteY8" fmla="*/ 921290 h 5527627"/>
              <a:gd name="connsiteX0" fmla="*/ 28575 w 6302900"/>
              <a:gd name="connsiteY0" fmla="*/ 568865 h 5527627"/>
              <a:gd name="connsiteX1" fmla="*/ 921290 w 6302900"/>
              <a:gd name="connsiteY1" fmla="*/ 0 h 5527627"/>
              <a:gd name="connsiteX2" fmla="*/ 5381610 w 6302900"/>
              <a:gd name="connsiteY2" fmla="*/ 0 h 5527627"/>
              <a:gd name="connsiteX3" fmla="*/ 6302900 w 6302900"/>
              <a:gd name="connsiteY3" fmla="*/ 921290 h 5527627"/>
              <a:gd name="connsiteX4" fmla="*/ 6302900 w 6302900"/>
              <a:gd name="connsiteY4" fmla="*/ 4606337 h 5527627"/>
              <a:gd name="connsiteX5" fmla="*/ 5381610 w 6302900"/>
              <a:gd name="connsiteY5" fmla="*/ 5527627 h 5527627"/>
              <a:gd name="connsiteX6" fmla="*/ 921290 w 6302900"/>
              <a:gd name="connsiteY6" fmla="*/ 5527627 h 5527627"/>
              <a:gd name="connsiteX7" fmla="*/ 0 w 6302900"/>
              <a:gd name="connsiteY7" fmla="*/ 4606337 h 5527627"/>
              <a:gd name="connsiteX8" fmla="*/ 28575 w 6302900"/>
              <a:gd name="connsiteY8" fmla="*/ 568865 h 5527627"/>
              <a:gd name="connsiteX0" fmla="*/ 28575 w 6302900"/>
              <a:gd name="connsiteY0" fmla="*/ 568865 h 5527627"/>
              <a:gd name="connsiteX1" fmla="*/ 921290 w 6302900"/>
              <a:gd name="connsiteY1" fmla="*/ 0 h 5527627"/>
              <a:gd name="connsiteX2" fmla="*/ 5381610 w 6302900"/>
              <a:gd name="connsiteY2" fmla="*/ 0 h 5527627"/>
              <a:gd name="connsiteX3" fmla="*/ 6302900 w 6302900"/>
              <a:gd name="connsiteY3" fmla="*/ 921290 h 5527627"/>
              <a:gd name="connsiteX4" fmla="*/ 6302900 w 6302900"/>
              <a:gd name="connsiteY4" fmla="*/ 4606337 h 5527627"/>
              <a:gd name="connsiteX5" fmla="*/ 5381610 w 6302900"/>
              <a:gd name="connsiteY5" fmla="*/ 5527627 h 5527627"/>
              <a:gd name="connsiteX6" fmla="*/ 921290 w 6302900"/>
              <a:gd name="connsiteY6" fmla="*/ 5527627 h 5527627"/>
              <a:gd name="connsiteX7" fmla="*/ 0 w 6302900"/>
              <a:gd name="connsiteY7" fmla="*/ 5006387 h 5527627"/>
              <a:gd name="connsiteX8" fmla="*/ 28575 w 6302900"/>
              <a:gd name="connsiteY8" fmla="*/ 568865 h 5527627"/>
              <a:gd name="connsiteX0" fmla="*/ 28575 w 6302900"/>
              <a:gd name="connsiteY0" fmla="*/ 568865 h 5537152"/>
              <a:gd name="connsiteX1" fmla="*/ 921290 w 6302900"/>
              <a:gd name="connsiteY1" fmla="*/ 0 h 5537152"/>
              <a:gd name="connsiteX2" fmla="*/ 5381610 w 6302900"/>
              <a:gd name="connsiteY2" fmla="*/ 0 h 5537152"/>
              <a:gd name="connsiteX3" fmla="*/ 6302900 w 6302900"/>
              <a:gd name="connsiteY3" fmla="*/ 921290 h 5537152"/>
              <a:gd name="connsiteX4" fmla="*/ 6302900 w 6302900"/>
              <a:gd name="connsiteY4" fmla="*/ 4606337 h 5537152"/>
              <a:gd name="connsiteX5" fmla="*/ 5381610 w 6302900"/>
              <a:gd name="connsiteY5" fmla="*/ 5527627 h 5537152"/>
              <a:gd name="connsiteX6" fmla="*/ 530765 w 6302900"/>
              <a:gd name="connsiteY6" fmla="*/ 5537152 h 5537152"/>
              <a:gd name="connsiteX7" fmla="*/ 0 w 6302900"/>
              <a:gd name="connsiteY7" fmla="*/ 5006387 h 5537152"/>
              <a:gd name="connsiteX8" fmla="*/ 28575 w 6302900"/>
              <a:gd name="connsiteY8" fmla="*/ 568865 h 5537152"/>
              <a:gd name="connsiteX0" fmla="*/ 28575 w 6302900"/>
              <a:gd name="connsiteY0" fmla="*/ 568865 h 5537152"/>
              <a:gd name="connsiteX1" fmla="*/ 921290 w 6302900"/>
              <a:gd name="connsiteY1" fmla="*/ 0 h 5537152"/>
              <a:gd name="connsiteX2" fmla="*/ 5381610 w 6302900"/>
              <a:gd name="connsiteY2" fmla="*/ 0 h 5537152"/>
              <a:gd name="connsiteX3" fmla="*/ 6302900 w 6302900"/>
              <a:gd name="connsiteY3" fmla="*/ 921290 h 5537152"/>
              <a:gd name="connsiteX4" fmla="*/ 6302900 w 6302900"/>
              <a:gd name="connsiteY4" fmla="*/ 4606337 h 5537152"/>
              <a:gd name="connsiteX5" fmla="*/ 5739418 w 6302900"/>
              <a:gd name="connsiteY5" fmla="*/ 5535578 h 5537152"/>
              <a:gd name="connsiteX6" fmla="*/ 530765 w 6302900"/>
              <a:gd name="connsiteY6" fmla="*/ 5537152 h 5537152"/>
              <a:gd name="connsiteX7" fmla="*/ 0 w 6302900"/>
              <a:gd name="connsiteY7" fmla="*/ 5006387 h 5537152"/>
              <a:gd name="connsiteX8" fmla="*/ 28575 w 6302900"/>
              <a:gd name="connsiteY8" fmla="*/ 568865 h 5537152"/>
              <a:gd name="connsiteX0" fmla="*/ 28575 w 6302900"/>
              <a:gd name="connsiteY0" fmla="*/ 568865 h 5537152"/>
              <a:gd name="connsiteX1" fmla="*/ 921290 w 6302900"/>
              <a:gd name="connsiteY1" fmla="*/ 0 h 5537152"/>
              <a:gd name="connsiteX2" fmla="*/ 5381610 w 6302900"/>
              <a:gd name="connsiteY2" fmla="*/ 0 h 5537152"/>
              <a:gd name="connsiteX3" fmla="*/ 6302900 w 6302900"/>
              <a:gd name="connsiteY3" fmla="*/ 921290 h 5537152"/>
              <a:gd name="connsiteX4" fmla="*/ 6302900 w 6302900"/>
              <a:gd name="connsiteY4" fmla="*/ 5011853 h 5537152"/>
              <a:gd name="connsiteX5" fmla="*/ 5739418 w 6302900"/>
              <a:gd name="connsiteY5" fmla="*/ 5535578 h 5537152"/>
              <a:gd name="connsiteX6" fmla="*/ 530765 w 6302900"/>
              <a:gd name="connsiteY6" fmla="*/ 5537152 h 5537152"/>
              <a:gd name="connsiteX7" fmla="*/ 0 w 6302900"/>
              <a:gd name="connsiteY7" fmla="*/ 5006387 h 5537152"/>
              <a:gd name="connsiteX8" fmla="*/ 28575 w 6302900"/>
              <a:gd name="connsiteY8" fmla="*/ 568865 h 5537152"/>
              <a:gd name="connsiteX0" fmla="*/ 28575 w 6302900"/>
              <a:gd name="connsiteY0" fmla="*/ 568865 h 5537152"/>
              <a:gd name="connsiteX1" fmla="*/ 921290 w 6302900"/>
              <a:gd name="connsiteY1" fmla="*/ 0 h 5537152"/>
              <a:gd name="connsiteX2" fmla="*/ 5381610 w 6302900"/>
              <a:gd name="connsiteY2" fmla="*/ 0 h 5537152"/>
              <a:gd name="connsiteX3" fmla="*/ 6294948 w 6302900"/>
              <a:gd name="connsiteY3" fmla="*/ 539627 h 5537152"/>
              <a:gd name="connsiteX4" fmla="*/ 6302900 w 6302900"/>
              <a:gd name="connsiteY4" fmla="*/ 5011853 h 5537152"/>
              <a:gd name="connsiteX5" fmla="*/ 5739418 w 6302900"/>
              <a:gd name="connsiteY5" fmla="*/ 5535578 h 5537152"/>
              <a:gd name="connsiteX6" fmla="*/ 530765 w 6302900"/>
              <a:gd name="connsiteY6" fmla="*/ 5537152 h 5537152"/>
              <a:gd name="connsiteX7" fmla="*/ 0 w 6302900"/>
              <a:gd name="connsiteY7" fmla="*/ 5006387 h 5537152"/>
              <a:gd name="connsiteX8" fmla="*/ 28575 w 6302900"/>
              <a:gd name="connsiteY8" fmla="*/ 568865 h 5537152"/>
              <a:gd name="connsiteX0" fmla="*/ 28575 w 6302900"/>
              <a:gd name="connsiteY0" fmla="*/ 568865 h 5537152"/>
              <a:gd name="connsiteX1" fmla="*/ 921290 w 6302900"/>
              <a:gd name="connsiteY1" fmla="*/ 0 h 5537152"/>
              <a:gd name="connsiteX2" fmla="*/ 5203702 w 6302900"/>
              <a:gd name="connsiteY2" fmla="*/ 2925 h 5537152"/>
              <a:gd name="connsiteX3" fmla="*/ 5381610 w 6302900"/>
              <a:gd name="connsiteY3" fmla="*/ 0 h 5537152"/>
              <a:gd name="connsiteX4" fmla="*/ 6294948 w 6302900"/>
              <a:gd name="connsiteY4" fmla="*/ 539627 h 5537152"/>
              <a:gd name="connsiteX5" fmla="*/ 6302900 w 6302900"/>
              <a:gd name="connsiteY5" fmla="*/ 5011853 h 5537152"/>
              <a:gd name="connsiteX6" fmla="*/ 5739418 w 6302900"/>
              <a:gd name="connsiteY6" fmla="*/ 5535578 h 5537152"/>
              <a:gd name="connsiteX7" fmla="*/ 530765 w 6302900"/>
              <a:gd name="connsiteY7" fmla="*/ 5537152 h 5537152"/>
              <a:gd name="connsiteX8" fmla="*/ 0 w 6302900"/>
              <a:gd name="connsiteY8" fmla="*/ 5006387 h 5537152"/>
              <a:gd name="connsiteX9" fmla="*/ 28575 w 6302900"/>
              <a:gd name="connsiteY9" fmla="*/ 568865 h 5537152"/>
              <a:gd name="connsiteX0" fmla="*/ 28575 w 6302900"/>
              <a:gd name="connsiteY0" fmla="*/ 568865 h 5537152"/>
              <a:gd name="connsiteX1" fmla="*/ 921290 w 6302900"/>
              <a:gd name="connsiteY1" fmla="*/ 0 h 5537152"/>
              <a:gd name="connsiteX2" fmla="*/ 5203702 w 6302900"/>
              <a:gd name="connsiteY2" fmla="*/ 2925 h 5537152"/>
              <a:gd name="connsiteX3" fmla="*/ 5381610 w 6302900"/>
              <a:gd name="connsiteY3" fmla="*/ 0 h 5537152"/>
              <a:gd name="connsiteX4" fmla="*/ 6294948 w 6302900"/>
              <a:gd name="connsiteY4" fmla="*/ 539627 h 5537152"/>
              <a:gd name="connsiteX5" fmla="*/ 6302900 w 6302900"/>
              <a:gd name="connsiteY5" fmla="*/ 5011853 h 5537152"/>
              <a:gd name="connsiteX6" fmla="*/ 5739418 w 6302900"/>
              <a:gd name="connsiteY6" fmla="*/ 5535578 h 5537152"/>
              <a:gd name="connsiteX7" fmla="*/ 530765 w 6302900"/>
              <a:gd name="connsiteY7" fmla="*/ 5537152 h 5537152"/>
              <a:gd name="connsiteX8" fmla="*/ 0 w 6302900"/>
              <a:gd name="connsiteY8" fmla="*/ 5006387 h 5537152"/>
              <a:gd name="connsiteX9" fmla="*/ 28575 w 6302900"/>
              <a:gd name="connsiteY9" fmla="*/ 568865 h 5537152"/>
              <a:gd name="connsiteX0" fmla="*/ 28575 w 6302900"/>
              <a:gd name="connsiteY0" fmla="*/ 568865 h 5537152"/>
              <a:gd name="connsiteX1" fmla="*/ 921290 w 6302900"/>
              <a:gd name="connsiteY1" fmla="*/ 0 h 5537152"/>
              <a:gd name="connsiteX2" fmla="*/ 5203702 w 6302900"/>
              <a:gd name="connsiteY2" fmla="*/ 2925 h 5537152"/>
              <a:gd name="connsiteX3" fmla="*/ 5755321 w 6302900"/>
              <a:gd name="connsiteY3" fmla="*/ 0 h 5537152"/>
              <a:gd name="connsiteX4" fmla="*/ 6294948 w 6302900"/>
              <a:gd name="connsiteY4" fmla="*/ 539627 h 5537152"/>
              <a:gd name="connsiteX5" fmla="*/ 6302900 w 6302900"/>
              <a:gd name="connsiteY5" fmla="*/ 5011853 h 5537152"/>
              <a:gd name="connsiteX6" fmla="*/ 5739418 w 6302900"/>
              <a:gd name="connsiteY6" fmla="*/ 5535578 h 5537152"/>
              <a:gd name="connsiteX7" fmla="*/ 530765 w 6302900"/>
              <a:gd name="connsiteY7" fmla="*/ 5537152 h 5537152"/>
              <a:gd name="connsiteX8" fmla="*/ 0 w 6302900"/>
              <a:gd name="connsiteY8" fmla="*/ 5006387 h 5537152"/>
              <a:gd name="connsiteX9" fmla="*/ 28575 w 6302900"/>
              <a:gd name="connsiteY9" fmla="*/ 568865 h 5537152"/>
              <a:gd name="connsiteX0" fmla="*/ 28575 w 6302900"/>
              <a:gd name="connsiteY0" fmla="*/ 568865 h 5537152"/>
              <a:gd name="connsiteX1" fmla="*/ 921290 w 6302900"/>
              <a:gd name="connsiteY1" fmla="*/ 0 h 5537152"/>
              <a:gd name="connsiteX2" fmla="*/ 5203702 w 6302900"/>
              <a:gd name="connsiteY2" fmla="*/ 2925 h 5537152"/>
              <a:gd name="connsiteX3" fmla="*/ 5755321 w 6302900"/>
              <a:gd name="connsiteY3" fmla="*/ 0 h 5537152"/>
              <a:gd name="connsiteX4" fmla="*/ 6294948 w 6302900"/>
              <a:gd name="connsiteY4" fmla="*/ 539627 h 5537152"/>
              <a:gd name="connsiteX5" fmla="*/ 6302900 w 6302900"/>
              <a:gd name="connsiteY5" fmla="*/ 5011853 h 5537152"/>
              <a:gd name="connsiteX6" fmla="*/ 5739418 w 6302900"/>
              <a:gd name="connsiteY6" fmla="*/ 5535578 h 5537152"/>
              <a:gd name="connsiteX7" fmla="*/ 530765 w 6302900"/>
              <a:gd name="connsiteY7" fmla="*/ 5537152 h 5537152"/>
              <a:gd name="connsiteX8" fmla="*/ 0 w 6302900"/>
              <a:gd name="connsiteY8" fmla="*/ 5006387 h 5537152"/>
              <a:gd name="connsiteX9" fmla="*/ 28575 w 6302900"/>
              <a:gd name="connsiteY9" fmla="*/ 568865 h 5537152"/>
              <a:gd name="connsiteX0" fmla="*/ 28575 w 6302900"/>
              <a:gd name="connsiteY0" fmla="*/ 568865 h 5537152"/>
              <a:gd name="connsiteX1" fmla="*/ 913339 w 6302900"/>
              <a:gd name="connsiteY1" fmla="*/ 0 h 5537152"/>
              <a:gd name="connsiteX2" fmla="*/ 5203702 w 6302900"/>
              <a:gd name="connsiteY2" fmla="*/ 2925 h 5537152"/>
              <a:gd name="connsiteX3" fmla="*/ 5755321 w 6302900"/>
              <a:gd name="connsiteY3" fmla="*/ 0 h 5537152"/>
              <a:gd name="connsiteX4" fmla="*/ 6294948 w 6302900"/>
              <a:gd name="connsiteY4" fmla="*/ 539627 h 5537152"/>
              <a:gd name="connsiteX5" fmla="*/ 6302900 w 6302900"/>
              <a:gd name="connsiteY5" fmla="*/ 5011853 h 5537152"/>
              <a:gd name="connsiteX6" fmla="*/ 5739418 w 6302900"/>
              <a:gd name="connsiteY6" fmla="*/ 5535578 h 5537152"/>
              <a:gd name="connsiteX7" fmla="*/ 530765 w 6302900"/>
              <a:gd name="connsiteY7" fmla="*/ 5537152 h 5537152"/>
              <a:gd name="connsiteX8" fmla="*/ 0 w 6302900"/>
              <a:gd name="connsiteY8" fmla="*/ 5006387 h 5537152"/>
              <a:gd name="connsiteX9" fmla="*/ 28575 w 6302900"/>
              <a:gd name="connsiteY9" fmla="*/ 568865 h 5537152"/>
              <a:gd name="connsiteX0" fmla="*/ 28575 w 6302900"/>
              <a:gd name="connsiteY0" fmla="*/ 537059 h 5537152"/>
              <a:gd name="connsiteX1" fmla="*/ 913339 w 6302900"/>
              <a:gd name="connsiteY1" fmla="*/ 0 h 5537152"/>
              <a:gd name="connsiteX2" fmla="*/ 5203702 w 6302900"/>
              <a:gd name="connsiteY2" fmla="*/ 2925 h 5537152"/>
              <a:gd name="connsiteX3" fmla="*/ 5755321 w 6302900"/>
              <a:gd name="connsiteY3" fmla="*/ 0 h 5537152"/>
              <a:gd name="connsiteX4" fmla="*/ 6294948 w 6302900"/>
              <a:gd name="connsiteY4" fmla="*/ 539627 h 5537152"/>
              <a:gd name="connsiteX5" fmla="*/ 6302900 w 6302900"/>
              <a:gd name="connsiteY5" fmla="*/ 5011853 h 5537152"/>
              <a:gd name="connsiteX6" fmla="*/ 5739418 w 6302900"/>
              <a:gd name="connsiteY6" fmla="*/ 5535578 h 5537152"/>
              <a:gd name="connsiteX7" fmla="*/ 530765 w 6302900"/>
              <a:gd name="connsiteY7" fmla="*/ 5537152 h 5537152"/>
              <a:gd name="connsiteX8" fmla="*/ 0 w 6302900"/>
              <a:gd name="connsiteY8" fmla="*/ 5006387 h 5537152"/>
              <a:gd name="connsiteX9" fmla="*/ 28575 w 6302900"/>
              <a:gd name="connsiteY9" fmla="*/ 537059 h 5537152"/>
              <a:gd name="connsiteX0" fmla="*/ 2449 w 6302900"/>
              <a:gd name="connsiteY0" fmla="*/ 537059 h 5537152"/>
              <a:gd name="connsiteX1" fmla="*/ 913339 w 6302900"/>
              <a:gd name="connsiteY1" fmla="*/ 0 h 5537152"/>
              <a:gd name="connsiteX2" fmla="*/ 5203702 w 6302900"/>
              <a:gd name="connsiteY2" fmla="*/ 2925 h 5537152"/>
              <a:gd name="connsiteX3" fmla="*/ 5755321 w 6302900"/>
              <a:gd name="connsiteY3" fmla="*/ 0 h 5537152"/>
              <a:gd name="connsiteX4" fmla="*/ 6294948 w 6302900"/>
              <a:gd name="connsiteY4" fmla="*/ 539627 h 5537152"/>
              <a:gd name="connsiteX5" fmla="*/ 6302900 w 6302900"/>
              <a:gd name="connsiteY5" fmla="*/ 5011853 h 5537152"/>
              <a:gd name="connsiteX6" fmla="*/ 5739418 w 6302900"/>
              <a:gd name="connsiteY6" fmla="*/ 5535578 h 5537152"/>
              <a:gd name="connsiteX7" fmla="*/ 530765 w 6302900"/>
              <a:gd name="connsiteY7" fmla="*/ 5537152 h 5537152"/>
              <a:gd name="connsiteX8" fmla="*/ 0 w 6302900"/>
              <a:gd name="connsiteY8" fmla="*/ 5006387 h 5537152"/>
              <a:gd name="connsiteX9" fmla="*/ 2449 w 6302900"/>
              <a:gd name="connsiteY9" fmla="*/ 537059 h 5537152"/>
              <a:gd name="connsiteX0" fmla="*/ 2449 w 6304343"/>
              <a:gd name="connsiteY0" fmla="*/ 537059 h 5537152"/>
              <a:gd name="connsiteX1" fmla="*/ 913339 w 6304343"/>
              <a:gd name="connsiteY1" fmla="*/ 0 h 5537152"/>
              <a:gd name="connsiteX2" fmla="*/ 5203702 w 6304343"/>
              <a:gd name="connsiteY2" fmla="*/ 2925 h 5537152"/>
              <a:gd name="connsiteX3" fmla="*/ 5755321 w 6304343"/>
              <a:gd name="connsiteY3" fmla="*/ 0 h 5537152"/>
              <a:gd name="connsiteX4" fmla="*/ 6303656 w 6304343"/>
              <a:gd name="connsiteY4" fmla="*/ 522210 h 5537152"/>
              <a:gd name="connsiteX5" fmla="*/ 6302900 w 6304343"/>
              <a:gd name="connsiteY5" fmla="*/ 5011853 h 5537152"/>
              <a:gd name="connsiteX6" fmla="*/ 5739418 w 6304343"/>
              <a:gd name="connsiteY6" fmla="*/ 5535578 h 5537152"/>
              <a:gd name="connsiteX7" fmla="*/ 530765 w 6304343"/>
              <a:gd name="connsiteY7" fmla="*/ 5537152 h 5537152"/>
              <a:gd name="connsiteX8" fmla="*/ 0 w 6304343"/>
              <a:gd name="connsiteY8" fmla="*/ 5006387 h 5537152"/>
              <a:gd name="connsiteX9" fmla="*/ 2449 w 6304343"/>
              <a:gd name="connsiteY9" fmla="*/ 537059 h 5537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04343" h="5537152">
                <a:moveTo>
                  <a:pt x="2449" y="537059"/>
                </a:moveTo>
                <a:cubicBezTo>
                  <a:pt x="2449" y="28245"/>
                  <a:pt x="52100" y="0"/>
                  <a:pt x="913339" y="0"/>
                </a:cubicBezTo>
                <a:lnTo>
                  <a:pt x="5203702" y="2925"/>
                </a:lnTo>
                <a:lnTo>
                  <a:pt x="5755321" y="0"/>
                </a:lnTo>
                <a:cubicBezTo>
                  <a:pt x="6264135" y="0"/>
                  <a:pt x="6303656" y="13396"/>
                  <a:pt x="6303656" y="522210"/>
                </a:cubicBezTo>
                <a:cubicBezTo>
                  <a:pt x="6306307" y="2012952"/>
                  <a:pt x="6300249" y="3521111"/>
                  <a:pt x="6302900" y="5011853"/>
                </a:cubicBezTo>
                <a:cubicBezTo>
                  <a:pt x="6302900" y="5520667"/>
                  <a:pt x="6248232" y="5535578"/>
                  <a:pt x="5739418" y="5535578"/>
                </a:cubicBezTo>
                <a:lnTo>
                  <a:pt x="530765" y="5537152"/>
                </a:lnTo>
                <a:cubicBezTo>
                  <a:pt x="21951" y="5537152"/>
                  <a:pt x="0" y="5515201"/>
                  <a:pt x="0" y="5006387"/>
                </a:cubicBezTo>
                <a:cubicBezTo>
                  <a:pt x="816" y="3516611"/>
                  <a:pt x="1633" y="2026835"/>
                  <a:pt x="2449" y="537059"/>
                </a:cubicBezTo>
                <a:close/>
              </a:path>
            </a:pathLst>
          </a:custGeom>
          <a:solidFill>
            <a:schemeClr val="bg1">
              <a:alpha val="0"/>
            </a:schemeClr>
          </a:solidFill>
          <a:ln w="19050">
            <a:solidFill>
              <a:srgbClr val="2F528F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3F0FB373-92A9-4A79-A779-ECB85B1CA146}"/>
              </a:ext>
            </a:extLst>
          </p:cNvPr>
          <p:cNvSpPr/>
          <p:nvPr/>
        </p:nvSpPr>
        <p:spPr>
          <a:xfrm rot="21469508">
            <a:off x="7436956" y="3364352"/>
            <a:ext cx="180547" cy="1771722"/>
          </a:xfrm>
          <a:custGeom>
            <a:avLst/>
            <a:gdLst>
              <a:gd name="connsiteX0" fmla="*/ 208206 w 269278"/>
              <a:gd name="connsiteY0" fmla="*/ 0 h 1626847"/>
              <a:gd name="connsiteX1" fmla="*/ 264305 w 269278"/>
              <a:gd name="connsiteY1" fmla="*/ 213173 h 1626847"/>
              <a:gd name="connsiteX2" fmla="*/ 96010 w 269278"/>
              <a:gd name="connsiteY2" fmla="*/ 392687 h 1626847"/>
              <a:gd name="connsiteX3" fmla="*/ 168938 w 269278"/>
              <a:gd name="connsiteY3" fmla="*/ 589031 h 1626847"/>
              <a:gd name="connsiteX4" fmla="*/ 51132 w 269278"/>
              <a:gd name="connsiteY4" fmla="*/ 762935 h 1626847"/>
              <a:gd name="connsiteX5" fmla="*/ 185767 w 269278"/>
              <a:gd name="connsiteY5" fmla="*/ 1088304 h 1626847"/>
              <a:gd name="connsiteX6" fmla="*/ 11863 w 269278"/>
              <a:gd name="connsiteY6" fmla="*/ 1290258 h 1626847"/>
              <a:gd name="connsiteX7" fmla="*/ 23082 w 269278"/>
              <a:gd name="connsiteY7" fmla="*/ 1480992 h 1626847"/>
              <a:gd name="connsiteX8" fmla="*/ 84790 w 269278"/>
              <a:gd name="connsiteY8" fmla="*/ 1626847 h 1626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9278" h="1626847">
                <a:moveTo>
                  <a:pt x="208206" y="0"/>
                </a:moveTo>
                <a:cubicBezTo>
                  <a:pt x="245605" y="73862"/>
                  <a:pt x="283004" y="147725"/>
                  <a:pt x="264305" y="213173"/>
                </a:cubicBezTo>
                <a:cubicBezTo>
                  <a:pt x="245606" y="278621"/>
                  <a:pt x="111904" y="330044"/>
                  <a:pt x="96010" y="392687"/>
                </a:cubicBezTo>
                <a:cubicBezTo>
                  <a:pt x="80116" y="455330"/>
                  <a:pt x="176418" y="527323"/>
                  <a:pt x="168938" y="589031"/>
                </a:cubicBezTo>
                <a:cubicBezTo>
                  <a:pt x="161458" y="650739"/>
                  <a:pt x="48327" y="679723"/>
                  <a:pt x="51132" y="762935"/>
                </a:cubicBezTo>
                <a:cubicBezTo>
                  <a:pt x="53937" y="846147"/>
                  <a:pt x="192312" y="1000417"/>
                  <a:pt x="185767" y="1088304"/>
                </a:cubicBezTo>
                <a:cubicBezTo>
                  <a:pt x="179222" y="1176191"/>
                  <a:pt x="38977" y="1224810"/>
                  <a:pt x="11863" y="1290258"/>
                </a:cubicBezTo>
                <a:cubicBezTo>
                  <a:pt x="-15251" y="1355706"/>
                  <a:pt x="10928" y="1424894"/>
                  <a:pt x="23082" y="1480992"/>
                </a:cubicBezTo>
                <a:cubicBezTo>
                  <a:pt x="35236" y="1537090"/>
                  <a:pt x="60013" y="1581968"/>
                  <a:pt x="84790" y="162684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81A9F596-807C-49FE-B943-F21D6CE47CE3}"/>
              </a:ext>
            </a:extLst>
          </p:cNvPr>
          <p:cNvSpPr/>
          <p:nvPr/>
        </p:nvSpPr>
        <p:spPr>
          <a:xfrm rot="21469508">
            <a:off x="7711358" y="3399634"/>
            <a:ext cx="180547" cy="1771722"/>
          </a:xfrm>
          <a:custGeom>
            <a:avLst/>
            <a:gdLst>
              <a:gd name="connsiteX0" fmla="*/ 208206 w 269278"/>
              <a:gd name="connsiteY0" fmla="*/ 0 h 1626847"/>
              <a:gd name="connsiteX1" fmla="*/ 264305 w 269278"/>
              <a:gd name="connsiteY1" fmla="*/ 213173 h 1626847"/>
              <a:gd name="connsiteX2" fmla="*/ 96010 w 269278"/>
              <a:gd name="connsiteY2" fmla="*/ 392687 h 1626847"/>
              <a:gd name="connsiteX3" fmla="*/ 168938 w 269278"/>
              <a:gd name="connsiteY3" fmla="*/ 589031 h 1626847"/>
              <a:gd name="connsiteX4" fmla="*/ 51132 w 269278"/>
              <a:gd name="connsiteY4" fmla="*/ 762935 h 1626847"/>
              <a:gd name="connsiteX5" fmla="*/ 185767 w 269278"/>
              <a:gd name="connsiteY5" fmla="*/ 1088304 h 1626847"/>
              <a:gd name="connsiteX6" fmla="*/ 11863 w 269278"/>
              <a:gd name="connsiteY6" fmla="*/ 1290258 h 1626847"/>
              <a:gd name="connsiteX7" fmla="*/ 23082 w 269278"/>
              <a:gd name="connsiteY7" fmla="*/ 1480992 h 1626847"/>
              <a:gd name="connsiteX8" fmla="*/ 84790 w 269278"/>
              <a:gd name="connsiteY8" fmla="*/ 1626847 h 1626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9278" h="1626847">
                <a:moveTo>
                  <a:pt x="208206" y="0"/>
                </a:moveTo>
                <a:cubicBezTo>
                  <a:pt x="245605" y="73862"/>
                  <a:pt x="283004" y="147725"/>
                  <a:pt x="264305" y="213173"/>
                </a:cubicBezTo>
                <a:cubicBezTo>
                  <a:pt x="245606" y="278621"/>
                  <a:pt x="111904" y="330044"/>
                  <a:pt x="96010" y="392687"/>
                </a:cubicBezTo>
                <a:cubicBezTo>
                  <a:pt x="80116" y="455330"/>
                  <a:pt x="176418" y="527323"/>
                  <a:pt x="168938" y="589031"/>
                </a:cubicBezTo>
                <a:cubicBezTo>
                  <a:pt x="161458" y="650739"/>
                  <a:pt x="48327" y="679723"/>
                  <a:pt x="51132" y="762935"/>
                </a:cubicBezTo>
                <a:cubicBezTo>
                  <a:pt x="53937" y="846147"/>
                  <a:pt x="192312" y="1000417"/>
                  <a:pt x="185767" y="1088304"/>
                </a:cubicBezTo>
                <a:cubicBezTo>
                  <a:pt x="179222" y="1176191"/>
                  <a:pt x="38977" y="1224810"/>
                  <a:pt x="11863" y="1290258"/>
                </a:cubicBezTo>
                <a:cubicBezTo>
                  <a:pt x="-15251" y="1355706"/>
                  <a:pt x="10928" y="1424894"/>
                  <a:pt x="23082" y="1480992"/>
                </a:cubicBezTo>
                <a:cubicBezTo>
                  <a:pt x="35236" y="1537090"/>
                  <a:pt x="60013" y="1581968"/>
                  <a:pt x="84790" y="162684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279D76A8-0550-4ADA-A099-37FFA0D0DC6C}"/>
              </a:ext>
            </a:extLst>
          </p:cNvPr>
          <p:cNvSpPr/>
          <p:nvPr/>
        </p:nvSpPr>
        <p:spPr>
          <a:xfrm rot="21469508">
            <a:off x="7997501" y="3403876"/>
            <a:ext cx="180547" cy="1771722"/>
          </a:xfrm>
          <a:custGeom>
            <a:avLst/>
            <a:gdLst>
              <a:gd name="connsiteX0" fmla="*/ 208206 w 269278"/>
              <a:gd name="connsiteY0" fmla="*/ 0 h 1626847"/>
              <a:gd name="connsiteX1" fmla="*/ 264305 w 269278"/>
              <a:gd name="connsiteY1" fmla="*/ 213173 h 1626847"/>
              <a:gd name="connsiteX2" fmla="*/ 96010 w 269278"/>
              <a:gd name="connsiteY2" fmla="*/ 392687 h 1626847"/>
              <a:gd name="connsiteX3" fmla="*/ 168938 w 269278"/>
              <a:gd name="connsiteY3" fmla="*/ 589031 h 1626847"/>
              <a:gd name="connsiteX4" fmla="*/ 51132 w 269278"/>
              <a:gd name="connsiteY4" fmla="*/ 762935 h 1626847"/>
              <a:gd name="connsiteX5" fmla="*/ 185767 w 269278"/>
              <a:gd name="connsiteY5" fmla="*/ 1088304 h 1626847"/>
              <a:gd name="connsiteX6" fmla="*/ 11863 w 269278"/>
              <a:gd name="connsiteY6" fmla="*/ 1290258 h 1626847"/>
              <a:gd name="connsiteX7" fmla="*/ 23082 w 269278"/>
              <a:gd name="connsiteY7" fmla="*/ 1480992 h 1626847"/>
              <a:gd name="connsiteX8" fmla="*/ 84790 w 269278"/>
              <a:gd name="connsiteY8" fmla="*/ 1626847 h 1626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9278" h="1626847">
                <a:moveTo>
                  <a:pt x="208206" y="0"/>
                </a:moveTo>
                <a:cubicBezTo>
                  <a:pt x="245605" y="73862"/>
                  <a:pt x="283004" y="147725"/>
                  <a:pt x="264305" y="213173"/>
                </a:cubicBezTo>
                <a:cubicBezTo>
                  <a:pt x="245606" y="278621"/>
                  <a:pt x="111904" y="330044"/>
                  <a:pt x="96010" y="392687"/>
                </a:cubicBezTo>
                <a:cubicBezTo>
                  <a:pt x="80116" y="455330"/>
                  <a:pt x="176418" y="527323"/>
                  <a:pt x="168938" y="589031"/>
                </a:cubicBezTo>
                <a:cubicBezTo>
                  <a:pt x="161458" y="650739"/>
                  <a:pt x="48327" y="679723"/>
                  <a:pt x="51132" y="762935"/>
                </a:cubicBezTo>
                <a:cubicBezTo>
                  <a:pt x="53937" y="846147"/>
                  <a:pt x="192312" y="1000417"/>
                  <a:pt x="185767" y="1088304"/>
                </a:cubicBezTo>
                <a:cubicBezTo>
                  <a:pt x="179222" y="1176191"/>
                  <a:pt x="38977" y="1224810"/>
                  <a:pt x="11863" y="1290258"/>
                </a:cubicBezTo>
                <a:cubicBezTo>
                  <a:pt x="-15251" y="1355706"/>
                  <a:pt x="10928" y="1424894"/>
                  <a:pt x="23082" y="1480992"/>
                </a:cubicBezTo>
                <a:cubicBezTo>
                  <a:pt x="35236" y="1537090"/>
                  <a:pt x="60013" y="1581968"/>
                  <a:pt x="84790" y="162684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4DC3E3B4-1CF5-4CA1-8334-9656374889D9}"/>
              </a:ext>
            </a:extLst>
          </p:cNvPr>
          <p:cNvSpPr txBox="1"/>
          <p:nvPr/>
        </p:nvSpPr>
        <p:spPr>
          <a:xfrm>
            <a:off x="13732549" y="1374810"/>
            <a:ext cx="1127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1600" dirty="0" err="1">
                <a:latin typeface="Segoe UI" panose="020B0502040204020203" pitchFamily="34" charset="0"/>
                <a:cs typeface="Segoe UI" panose="020B0502040204020203" pitchFamily="34" charset="0"/>
              </a:rPr>
              <a:t>Worm</a:t>
            </a:r>
            <a:r>
              <a:rPr lang="sv-SE" sz="1600" dirty="0">
                <a:latin typeface="Segoe UI" panose="020B0502040204020203" pitchFamily="34" charset="0"/>
                <a:cs typeface="Segoe UI" panose="020B0502040204020203" pitchFamily="34" charset="0"/>
              </a:rPr>
              <a:t>-like</a:t>
            </a:r>
          </a:p>
          <a:p>
            <a:pPr algn="ctr"/>
            <a:r>
              <a:rPr lang="sv-SE" sz="1600" dirty="0" err="1">
                <a:latin typeface="Segoe UI" panose="020B0502040204020203" pitchFamily="34" charset="0"/>
                <a:cs typeface="Segoe UI" panose="020B0502040204020203" pitchFamily="34" charset="0"/>
              </a:rPr>
              <a:t>micelle</a:t>
            </a:r>
            <a:endParaRPr lang="en-GB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661D2F4D-AF4D-49C9-974D-C9E31F2D6DC3}"/>
              </a:ext>
            </a:extLst>
          </p:cNvPr>
          <p:cNvSpPr txBox="1"/>
          <p:nvPr/>
        </p:nvSpPr>
        <p:spPr>
          <a:xfrm>
            <a:off x="7209834" y="5122455"/>
            <a:ext cx="11261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1600" dirty="0" err="1">
                <a:latin typeface="Segoe UI" panose="020B0502040204020203" pitchFamily="34" charset="0"/>
                <a:cs typeface="Segoe UI" panose="020B0502040204020203" pitchFamily="34" charset="0"/>
              </a:rPr>
              <a:t>Decreased</a:t>
            </a:r>
            <a:endParaRPr lang="sv-SE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sv-SE" sz="1600" dirty="0" err="1">
                <a:latin typeface="Segoe UI" panose="020B0502040204020203" pitchFamily="34" charset="0"/>
                <a:cs typeface="Segoe UI" panose="020B0502040204020203" pitchFamily="34" charset="0"/>
              </a:rPr>
              <a:t>Viscosity</a:t>
            </a:r>
            <a:endParaRPr lang="en-GB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13E70360-2CBE-479F-92F7-07122155AB5E}"/>
              </a:ext>
            </a:extLst>
          </p:cNvPr>
          <p:cNvSpPr/>
          <p:nvPr/>
        </p:nvSpPr>
        <p:spPr>
          <a:xfrm>
            <a:off x="4125118" y="4713159"/>
            <a:ext cx="189318" cy="181628"/>
          </a:xfrm>
          <a:prstGeom prst="ellipse">
            <a:avLst/>
          </a:prstGeom>
          <a:solidFill>
            <a:srgbClr val="C8E5EE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1E2C2425-8E14-46D1-ADD6-241EA20161A8}"/>
              </a:ext>
            </a:extLst>
          </p:cNvPr>
          <p:cNvSpPr/>
          <p:nvPr/>
        </p:nvSpPr>
        <p:spPr>
          <a:xfrm>
            <a:off x="4093969" y="3769969"/>
            <a:ext cx="189318" cy="181628"/>
          </a:xfrm>
          <a:prstGeom prst="ellipse">
            <a:avLst/>
          </a:prstGeom>
          <a:solidFill>
            <a:srgbClr val="C8E5EE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FF5A1495-0EE2-4996-999F-D1AA9E522DDD}"/>
              </a:ext>
            </a:extLst>
          </p:cNvPr>
          <p:cNvSpPr/>
          <p:nvPr/>
        </p:nvSpPr>
        <p:spPr>
          <a:xfrm>
            <a:off x="4312386" y="3881611"/>
            <a:ext cx="189318" cy="181628"/>
          </a:xfrm>
          <a:prstGeom prst="ellipse">
            <a:avLst/>
          </a:prstGeom>
          <a:solidFill>
            <a:srgbClr val="C8E5EE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D3671CED-4B13-4E59-87CE-302E2EAB649D}"/>
              </a:ext>
            </a:extLst>
          </p:cNvPr>
          <p:cNvSpPr/>
          <p:nvPr/>
        </p:nvSpPr>
        <p:spPr>
          <a:xfrm>
            <a:off x="5060674" y="4249873"/>
            <a:ext cx="189318" cy="181628"/>
          </a:xfrm>
          <a:prstGeom prst="ellipse">
            <a:avLst/>
          </a:prstGeom>
          <a:solidFill>
            <a:srgbClr val="C8E5EE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EA21D95E-232D-41D0-AAEA-FC5DFF0CE452}"/>
              </a:ext>
            </a:extLst>
          </p:cNvPr>
          <p:cNvSpPr/>
          <p:nvPr/>
        </p:nvSpPr>
        <p:spPr>
          <a:xfrm>
            <a:off x="5026223" y="3793811"/>
            <a:ext cx="189318" cy="181628"/>
          </a:xfrm>
          <a:prstGeom prst="ellipse">
            <a:avLst/>
          </a:prstGeom>
          <a:solidFill>
            <a:srgbClr val="C8E5EE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50D84FB3-BFAE-4718-8C1C-AA86AE651286}"/>
              </a:ext>
            </a:extLst>
          </p:cNvPr>
          <p:cNvSpPr/>
          <p:nvPr/>
        </p:nvSpPr>
        <p:spPr>
          <a:xfrm>
            <a:off x="4374066" y="4627897"/>
            <a:ext cx="189318" cy="181628"/>
          </a:xfrm>
          <a:prstGeom prst="ellipse">
            <a:avLst/>
          </a:prstGeom>
          <a:solidFill>
            <a:srgbClr val="C8E5EE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9F413E52-5EB3-4943-90F2-3E788AFF67BE}"/>
              </a:ext>
            </a:extLst>
          </p:cNvPr>
          <p:cNvSpPr/>
          <p:nvPr/>
        </p:nvSpPr>
        <p:spPr>
          <a:xfrm>
            <a:off x="5026223" y="4778865"/>
            <a:ext cx="189318" cy="181628"/>
          </a:xfrm>
          <a:prstGeom prst="ellipse">
            <a:avLst/>
          </a:prstGeom>
          <a:solidFill>
            <a:srgbClr val="C8E5EE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D2BA6A6A-A10C-4441-B251-D574E8033C33}"/>
              </a:ext>
            </a:extLst>
          </p:cNvPr>
          <p:cNvSpPr/>
          <p:nvPr/>
        </p:nvSpPr>
        <p:spPr>
          <a:xfrm>
            <a:off x="4512449" y="4814340"/>
            <a:ext cx="189318" cy="181628"/>
          </a:xfrm>
          <a:prstGeom prst="ellipse">
            <a:avLst/>
          </a:prstGeom>
          <a:solidFill>
            <a:srgbClr val="C8E5EE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6" name="Oval 125">
            <a:extLst>
              <a:ext uri="{FF2B5EF4-FFF2-40B4-BE49-F238E27FC236}">
                <a16:creationId xmlns:a16="http://schemas.microsoft.com/office/drawing/2014/main" id="{3CE4FFE7-A534-4FFA-87CD-D5C75BAC8CDA}"/>
              </a:ext>
            </a:extLst>
          </p:cNvPr>
          <p:cNvSpPr/>
          <p:nvPr/>
        </p:nvSpPr>
        <p:spPr>
          <a:xfrm>
            <a:off x="6019907" y="4249873"/>
            <a:ext cx="189318" cy="181628"/>
          </a:xfrm>
          <a:prstGeom prst="ellipse">
            <a:avLst/>
          </a:prstGeom>
          <a:solidFill>
            <a:srgbClr val="C8E5EE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7" name="Oval 126">
            <a:extLst>
              <a:ext uri="{FF2B5EF4-FFF2-40B4-BE49-F238E27FC236}">
                <a16:creationId xmlns:a16="http://schemas.microsoft.com/office/drawing/2014/main" id="{CEB3CE7E-9A51-4A50-8BBC-A760E2A6B17C}"/>
              </a:ext>
            </a:extLst>
          </p:cNvPr>
          <p:cNvSpPr/>
          <p:nvPr/>
        </p:nvSpPr>
        <p:spPr>
          <a:xfrm>
            <a:off x="5574889" y="3734180"/>
            <a:ext cx="189318" cy="181628"/>
          </a:xfrm>
          <a:prstGeom prst="ellipse">
            <a:avLst/>
          </a:prstGeom>
          <a:solidFill>
            <a:srgbClr val="C8E5EE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834D6A75-BE8D-499E-B248-018C88CBFE7F}"/>
              </a:ext>
            </a:extLst>
          </p:cNvPr>
          <p:cNvSpPr/>
          <p:nvPr/>
        </p:nvSpPr>
        <p:spPr>
          <a:xfrm>
            <a:off x="6255280" y="3558994"/>
            <a:ext cx="189318" cy="181628"/>
          </a:xfrm>
          <a:prstGeom prst="ellipse">
            <a:avLst/>
          </a:prstGeom>
          <a:solidFill>
            <a:srgbClr val="C8E5EE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B541FF9E-DB14-485E-9C30-7AC0601FFB37}"/>
              </a:ext>
            </a:extLst>
          </p:cNvPr>
          <p:cNvSpPr/>
          <p:nvPr/>
        </p:nvSpPr>
        <p:spPr>
          <a:xfrm>
            <a:off x="6071677" y="4960493"/>
            <a:ext cx="189318" cy="181628"/>
          </a:xfrm>
          <a:prstGeom prst="ellipse">
            <a:avLst/>
          </a:prstGeom>
          <a:solidFill>
            <a:srgbClr val="C8E5EE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0" name="Oval 129">
            <a:extLst>
              <a:ext uri="{FF2B5EF4-FFF2-40B4-BE49-F238E27FC236}">
                <a16:creationId xmlns:a16="http://schemas.microsoft.com/office/drawing/2014/main" id="{07084F88-7300-4CF7-8267-6BF98A4C4841}"/>
              </a:ext>
            </a:extLst>
          </p:cNvPr>
          <p:cNvSpPr/>
          <p:nvPr/>
        </p:nvSpPr>
        <p:spPr>
          <a:xfrm>
            <a:off x="5644590" y="5014626"/>
            <a:ext cx="189318" cy="181628"/>
          </a:xfrm>
          <a:prstGeom prst="ellipse">
            <a:avLst/>
          </a:prstGeom>
          <a:solidFill>
            <a:srgbClr val="C8E5EE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98CF81B3-62D6-44CC-A4DC-58A8E8FAFFAE}"/>
              </a:ext>
            </a:extLst>
          </p:cNvPr>
          <p:cNvSpPr/>
          <p:nvPr/>
        </p:nvSpPr>
        <p:spPr>
          <a:xfrm>
            <a:off x="6558466" y="3845068"/>
            <a:ext cx="189318" cy="181628"/>
          </a:xfrm>
          <a:prstGeom prst="ellipse">
            <a:avLst/>
          </a:prstGeom>
          <a:solidFill>
            <a:srgbClr val="C8E5EE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2" name="Oval 131">
            <a:extLst>
              <a:ext uri="{FF2B5EF4-FFF2-40B4-BE49-F238E27FC236}">
                <a16:creationId xmlns:a16="http://schemas.microsoft.com/office/drawing/2014/main" id="{9E42F101-23C6-45B1-B527-6760B7DB0BB6}"/>
              </a:ext>
            </a:extLst>
          </p:cNvPr>
          <p:cNvSpPr/>
          <p:nvPr/>
        </p:nvSpPr>
        <p:spPr>
          <a:xfrm>
            <a:off x="6550972" y="4790590"/>
            <a:ext cx="189318" cy="181628"/>
          </a:xfrm>
          <a:prstGeom prst="ellipse">
            <a:avLst/>
          </a:prstGeom>
          <a:solidFill>
            <a:srgbClr val="C8E5EE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" name="Oval 132">
            <a:extLst>
              <a:ext uri="{FF2B5EF4-FFF2-40B4-BE49-F238E27FC236}">
                <a16:creationId xmlns:a16="http://schemas.microsoft.com/office/drawing/2014/main" id="{BFCE9D58-EA95-430A-A297-2CCB515D45A3}"/>
              </a:ext>
            </a:extLst>
          </p:cNvPr>
          <p:cNvSpPr/>
          <p:nvPr/>
        </p:nvSpPr>
        <p:spPr>
          <a:xfrm>
            <a:off x="7316529" y="3514211"/>
            <a:ext cx="189318" cy="181628"/>
          </a:xfrm>
          <a:prstGeom prst="ellipse">
            <a:avLst/>
          </a:prstGeom>
          <a:solidFill>
            <a:srgbClr val="C8E5EE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4" name="Oval 133">
            <a:extLst>
              <a:ext uri="{FF2B5EF4-FFF2-40B4-BE49-F238E27FC236}">
                <a16:creationId xmlns:a16="http://schemas.microsoft.com/office/drawing/2014/main" id="{BAFCAC25-4412-4CB4-82BF-D3F498AF05F7}"/>
              </a:ext>
            </a:extLst>
          </p:cNvPr>
          <p:cNvSpPr/>
          <p:nvPr/>
        </p:nvSpPr>
        <p:spPr>
          <a:xfrm>
            <a:off x="7125055" y="3860783"/>
            <a:ext cx="189318" cy="181628"/>
          </a:xfrm>
          <a:prstGeom prst="ellipse">
            <a:avLst/>
          </a:prstGeom>
          <a:solidFill>
            <a:srgbClr val="C8E5EE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5" name="Oval 134">
            <a:extLst>
              <a:ext uri="{FF2B5EF4-FFF2-40B4-BE49-F238E27FC236}">
                <a16:creationId xmlns:a16="http://schemas.microsoft.com/office/drawing/2014/main" id="{977257F8-3228-430F-A227-7D79B379627E}"/>
              </a:ext>
            </a:extLst>
          </p:cNvPr>
          <p:cNvSpPr/>
          <p:nvPr/>
        </p:nvSpPr>
        <p:spPr>
          <a:xfrm>
            <a:off x="7290431" y="4308329"/>
            <a:ext cx="189318" cy="181628"/>
          </a:xfrm>
          <a:prstGeom prst="ellipse">
            <a:avLst/>
          </a:prstGeom>
          <a:solidFill>
            <a:srgbClr val="C8E5EE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6" name="Oval 135">
            <a:extLst>
              <a:ext uri="{FF2B5EF4-FFF2-40B4-BE49-F238E27FC236}">
                <a16:creationId xmlns:a16="http://schemas.microsoft.com/office/drawing/2014/main" id="{34778705-ED00-44DC-B4C1-F05D42157233}"/>
              </a:ext>
            </a:extLst>
          </p:cNvPr>
          <p:cNvSpPr/>
          <p:nvPr/>
        </p:nvSpPr>
        <p:spPr>
          <a:xfrm>
            <a:off x="7544719" y="3787082"/>
            <a:ext cx="189318" cy="181628"/>
          </a:xfrm>
          <a:prstGeom prst="ellipse">
            <a:avLst/>
          </a:prstGeom>
          <a:solidFill>
            <a:srgbClr val="C8E5EE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7" name="Oval 136">
            <a:extLst>
              <a:ext uri="{FF2B5EF4-FFF2-40B4-BE49-F238E27FC236}">
                <a16:creationId xmlns:a16="http://schemas.microsoft.com/office/drawing/2014/main" id="{BE4BACD2-4594-47DC-96CB-6137EC1E105E}"/>
              </a:ext>
            </a:extLst>
          </p:cNvPr>
          <p:cNvSpPr/>
          <p:nvPr/>
        </p:nvSpPr>
        <p:spPr>
          <a:xfrm>
            <a:off x="7247912" y="4789646"/>
            <a:ext cx="189318" cy="181628"/>
          </a:xfrm>
          <a:prstGeom prst="ellipse">
            <a:avLst/>
          </a:prstGeom>
          <a:solidFill>
            <a:srgbClr val="C8E5EE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8" name="Oval 137">
            <a:extLst>
              <a:ext uri="{FF2B5EF4-FFF2-40B4-BE49-F238E27FC236}">
                <a16:creationId xmlns:a16="http://schemas.microsoft.com/office/drawing/2014/main" id="{C4063CE0-5242-4AA2-8122-8410EAD1537F}"/>
              </a:ext>
            </a:extLst>
          </p:cNvPr>
          <p:cNvSpPr/>
          <p:nvPr/>
        </p:nvSpPr>
        <p:spPr>
          <a:xfrm>
            <a:off x="8109272" y="3270750"/>
            <a:ext cx="189318" cy="181628"/>
          </a:xfrm>
          <a:prstGeom prst="ellipse">
            <a:avLst/>
          </a:prstGeom>
          <a:solidFill>
            <a:srgbClr val="C8E5EE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9" name="Oval 138">
            <a:extLst>
              <a:ext uri="{FF2B5EF4-FFF2-40B4-BE49-F238E27FC236}">
                <a16:creationId xmlns:a16="http://schemas.microsoft.com/office/drawing/2014/main" id="{A0058D77-BBA8-4EF6-A176-844AE14AF76A}"/>
              </a:ext>
            </a:extLst>
          </p:cNvPr>
          <p:cNvSpPr/>
          <p:nvPr/>
        </p:nvSpPr>
        <p:spPr>
          <a:xfrm>
            <a:off x="8168451" y="3996672"/>
            <a:ext cx="189318" cy="181628"/>
          </a:xfrm>
          <a:prstGeom prst="ellipse">
            <a:avLst/>
          </a:prstGeom>
          <a:solidFill>
            <a:srgbClr val="C8E5EE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E50D7591-371F-4BF8-B886-A56F381D166B}"/>
              </a:ext>
            </a:extLst>
          </p:cNvPr>
          <p:cNvSpPr/>
          <p:nvPr/>
        </p:nvSpPr>
        <p:spPr>
          <a:xfrm>
            <a:off x="8122615" y="4814340"/>
            <a:ext cx="189318" cy="181628"/>
          </a:xfrm>
          <a:prstGeom prst="ellipse">
            <a:avLst/>
          </a:prstGeom>
          <a:solidFill>
            <a:srgbClr val="C8E5EE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1" name="Oval 140">
            <a:extLst>
              <a:ext uri="{FF2B5EF4-FFF2-40B4-BE49-F238E27FC236}">
                <a16:creationId xmlns:a16="http://schemas.microsoft.com/office/drawing/2014/main" id="{CCC30C30-4A55-430F-956D-187C3D5F7DD1}"/>
              </a:ext>
            </a:extLst>
          </p:cNvPr>
          <p:cNvSpPr/>
          <p:nvPr/>
        </p:nvSpPr>
        <p:spPr>
          <a:xfrm>
            <a:off x="7848264" y="4322411"/>
            <a:ext cx="189318" cy="181628"/>
          </a:xfrm>
          <a:prstGeom prst="ellipse">
            <a:avLst/>
          </a:prstGeom>
          <a:solidFill>
            <a:srgbClr val="C8E5EE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2" name="Oval 141">
            <a:extLst>
              <a:ext uri="{FF2B5EF4-FFF2-40B4-BE49-F238E27FC236}">
                <a16:creationId xmlns:a16="http://schemas.microsoft.com/office/drawing/2014/main" id="{DDB5CA58-F88B-4F08-B9BE-EFC9BFEB7B17}"/>
              </a:ext>
            </a:extLst>
          </p:cNvPr>
          <p:cNvSpPr/>
          <p:nvPr/>
        </p:nvSpPr>
        <p:spPr>
          <a:xfrm>
            <a:off x="7508754" y="4927112"/>
            <a:ext cx="189318" cy="181628"/>
          </a:xfrm>
          <a:prstGeom prst="ellipse">
            <a:avLst/>
          </a:prstGeom>
          <a:solidFill>
            <a:srgbClr val="C8E5EE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3" name="Oval 142">
            <a:extLst>
              <a:ext uri="{FF2B5EF4-FFF2-40B4-BE49-F238E27FC236}">
                <a16:creationId xmlns:a16="http://schemas.microsoft.com/office/drawing/2014/main" id="{7382B590-C2C7-4B12-9A17-842D37491CC4}"/>
              </a:ext>
            </a:extLst>
          </p:cNvPr>
          <p:cNvSpPr/>
          <p:nvPr/>
        </p:nvSpPr>
        <p:spPr>
          <a:xfrm>
            <a:off x="7654078" y="3123301"/>
            <a:ext cx="189318" cy="181628"/>
          </a:xfrm>
          <a:prstGeom prst="ellipse">
            <a:avLst/>
          </a:prstGeom>
          <a:solidFill>
            <a:srgbClr val="C8E5EE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4" name="Oval 143">
            <a:extLst>
              <a:ext uri="{FF2B5EF4-FFF2-40B4-BE49-F238E27FC236}">
                <a16:creationId xmlns:a16="http://schemas.microsoft.com/office/drawing/2014/main" id="{AF5B6F32-4168-4DDA-AEAC-78420A3D5B00}"/>
              </a:ext>
            </a:extLst>
          </p:cNvPr>
          <p:cNvSpPr/>
          <p:nvPr/>
        </p:nvSpPr>
        <p:spPr>
          <a:xfrm>
            <a:off x="7583146" y="4488263"/>
            <a:ext cx="189318" cy="181628"/>
          </a:xfrm>
          <a:prstGeom prst="ellipse">
            <a:avLst/>
          </a:prstGeom>
          <a:solidFill>
            <a:srgbClr val="C8E5EE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5" name="Oval 144">
            <a:extLst>
              <a:ext uri="{FF2B5EF4-FFF2-40B4-BE49-F238E27FC236}">
                <a16:creationId xmlns:a16="http://schemas.microsoft.com/office/drawing/2014/main" id="{A6FC3FC0-19C1-4DBC-990E-3287D941EE4A}"/>
              </a:ext>
            </a:extLst>
          </p:cNvPr>
          <p:cNvSpPr/>
          <p:nvPr/>
        </p:nvSpPr>
        <p:spPr>
          <a:xfrm>
            <a:off x="7904606" y="3567814"/>
            <a:ext cx="189318" cy="181628"/>
          </a:xfrm>
          <a:prstGeom prst="ellipse">
            <a:avLst/>
          </a:prstGeom>
          <a:solidFill>
            <a:srgbClr val="C8E5EE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CB44ED92-98B4-470F-A508-95E74284869D}"/>
              </a:ext>
            </a:extLst>
          </p:cNvPr>
          <p:cNvSpPr/>
          <p:nvPr/>
        </p:nvSpPr>
        <p:spPr>
          <a:xfrm>
            <a:off x="4991359" y="841238"/>
            <a:ext cx="284305" cy="268090"/>
          </a:xfrm>
          <a:prstGeom prst="ellipse">
            <a:avLst/>
          </a:prstGeom>
          <a:solidFill>
            <a:schemeClr val="accent2">
              <a:lumMod val="60000"/>
              <a:lumOff val="40000"/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9" name="Oval 148">
            <a:extLst>
              <a:ext uri="{FF2B5EF4-FFF2-40B4-BE49-F238E27FC236}">
                <a16:creationId xmlns:a16="http://schemas.microsoft.com/office/drawing/2014/main" id="{57F09213-FD53-4F0A-89E1-E489A570A677}"/>
              </a:ext>
            </a:extLst>
          </p:cNvPr>
          <p:cNvSpPr/>
          <p:nvPr/>
        </p:nvSpPr>
        <p:spPr>
          <a:xfrm>
            <a:off x="5857046" y="1018975"/>
            <a:ext cx="284305" cy="268090"/>
          </a:xfrm>
          <a:prstGeom prst="ellipse">
            <a:avLst/>
          </a:prstGeom>
          <a:solidFill>
            <a:schemeClr val="accent2">
              <a:lumMod val="60000"/>
              <a:lumOff val="40000"/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0" name="Oval 149">
            <a:extLst>
              <a:ext uri="{FF2B5EF4-FFF2-40B4-BE49-F238E27FC236}">
                <a16:creationId xmlns:a16="http://schemas.microsoft.com/office/drawing/2014/main" id="{653C4223-BC6B-4325-A58D-B92C03AF4A22}"/>
              </a:ext>
            </a:extLst>
          </p:cNvPr>
          <p:cNvSpPr/>
          <p:nvPr/>
        </p:nvSpPr>
        <p:spPr>
          <a:xfrm>
            <a:off x="6663185" y="1718832"/>
            <a:ext cx="284305" cy="268090"/>
          </a:xfrm>
          <a:prstGeom prst="ellipse">
            <a:avLst/>
          </a:prstGeom>
          <a:solidFill>
            <a:schemeClr val="accent2">
              <a:lumMod val="60000"/>
              <a:lumOff val="40000"/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86AD6E7E-73B5-4EF7-B50F-C89857C1DEF9}"/>
              </a:ext>
            </a:extLst>
          </p:cNvPr>
          <p:cNvGrpSpPr/>
          <p:nvPr/>
        </p:nvGrpSpPr>
        <p:grpSpPr>
          <a:xfrm>
            <a:off x="3493959" y="572380"/>
            <a:ext cx="1831251" cy="836226"/>
            <a:chOff x="2187060" y="4214644"/>
            <a:chExt cx="2321015" cy="1028255"/>
          </a:xfrm>
        </p:grpSpPr>
        <p:sp>
          <p:nvSpPr>
            <p:cNvPr id="152" name="橢圓 18">
              <a:extLst>
                <a:ext uri="{FF2B5EF4-FFF2-40B4-BE49-F238E27FC236}">
                  <a16:creationId xmlns:a16="http://schemas.microsoft.com/office/drawing/2014/main" id="{1C45B59A-C0A9-4DF4-97AE-46B509C1528F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rgbClr val="F964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noFill/>
              </a:endParaRPr>
            </a:p>
          </p:txBody>
        </p: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F2F01847-FB0B-45D1-BBE7-9652740D1182}"/>
                </a:ext>
              </a:extLst>
            </p:cNvPr>
            <p:cNvSpPr txBox="1"/>
            <p:nvPr/>
          </p:nvSpPr>
          <p:spPr>
            <a:xfrm>
              <a:off x="3054276" y="4214644"/>
              <a:ext cx="639187" cy="491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b="1" dirty="0">
                  <a:solidFill>
                    <a:schemeClr val="bg1"/>
                  </a:solidFill>
                  <a:cs typeface="Arial" panose="020B0604020202020204" pitchFamily="34" charset="0"/>
                </a:rPr>
                <a:t>01</a:t>
              </a:r>
              <a:endParaRPr lang="en-GB" sz="20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B7946415-C90F-4129-B3D6-69278A4BB93F}"/>
                </a:ext>
              </a:extLst>
            </p:cNvPr>
            <p:cNvSpPr txBox="1"/>
            <p:nvPr/>
          </p:nvSpPr>
          <p:spPr>
            <a:xfrm>
              <a:off x="2187060" y="4593179"/>
              <a:ext cx="2321015" cy="567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0"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Initial</a:t>
              </a:r>
            </a:p>
            <a:p>
              <a:pPr algn="ctr"/>
              <a:r>
                <a:rPr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state</a:t>
              </a:r>
            </a:p>
          </p:txBody>
        </p:sp>
      </p:grpSp>
      <p:cxnSp>
        <p:nvCxnSpPr>
          <p:cNvPr id="157" name="Straight Connector 156">
            <a:extLst>
              <a:ext uri="{FF2B5EF4-FFF2-40B4-BE49-F238E27FC236}">
                <a16:creationId xmlns:a16="http://schemas.microsoft.com/office/drawing/2014/main" id="{D65BBED2-C4A9-463D-B9FF-36B859875476}"/>
              </a:ext>
            </a:extLst>
          </p:cNvPr>
          <p:cNvCxnSpPr>
            <a:cxnSpLocks/>
          </p:cNvCxnSpPr>
          <p:nvPr/>
        </p:nvCxnSpPr>
        <p:spPr>
          <a:xfrm>
            <a:off x="5976724" y="1344190"/>
            <a:ext cx="0" cy="2084810"/>
          </a:xfrm>
          <a:prstGeom prst="line">
            <a:avLst/>
          </a:prstGeom>
          <a:ln w="38100" cap="rnd">
            <a:solidFill>
              <a:srgbClr val="2F528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62C858BF-C07B-4D90-A225-122699A84723}"/>
              </a:ext>
            </a:extLst>
          </p:cNvPr>
          <p:cNvGrpSpPr/>
          <p:nvPr/>
        </p:nvGrpSpPr>
        <p:grpSpPr>
          <a:xfrm>
            <a:off x="7478430" y="1380991"/>
            <a:ext cx="1831251" cy="836226"/>
            <a:chOff x="2187060" y="4214644"/>
            <a:chExt cx="2321015" cy="1028255"/>
          </a:xfrm>
        </p:grpSpPr>
        <p:sp>
          <p:nvSpPr>
            <p:cNvPr id="163" name="橢圓 18">
              <a:extLst>
                <a:ext uri="{FF2B5EF4-FFF2-40B4-BE49-F238E27FC236}">
                  <a16:creationId xmlns:a16="http://schemas.microsoft.com/office/drawing/2014/main" id="{A3429630-9EB0-491C-9D88-231818C571C2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rgbClr val="F964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noFill/>
              </a:endParaRPr>
            </a:p>
          </p:txBody>
        </p:sp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CC8F1AE5-60D1-4379-8D5A-5C3A3CE09355}"/>
                </a:ext>
              </a:extLst>
            </p:cNvPr>
            <p:cNvSpPr txBox="1"/>
            <p:nvPr/>
          </p:nvSpPr>
          <p:spPr>
            <a:xfrm>
              <a:off x="3054276" y="4214644"/>
              <a:ext cx="639187" cy="491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b="1" dirty="0">
                  <a:solidFill>
                    <a:schemeClr val="bg1"/>
                  </a:solidFill>
                  <a:cs typeface="Arial" panose="020B0604020202020204" pitchFamily="34" charset="0"/>
                </a:rPr>
                <a:t>03</a:t>
              </a:r>
              <a:endParaRPr lang="en-GB" sz="20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65" name="TextBox 164">
              <a:extLst>
                <a:ext uri="{FF2B5EF4-FFF2-40B4-BE49-F238E27FC236}">
                  <a16:creationId xmlns:a16="http://schemas.microsoft.com/office/drawing/2014/main" id="{215D060A-BFCC-4E3B-A16B-47C435CA74CE}"/>
                </a:ext>
              </a:extLst>
            </p:cNvPr>
            <p:cNvSpPr txBox="1"/>
            <p:nvPr/>
          </p:nvSpPr>
          <p:spPr>
            <a:xfrm>
              <a:off x="2187060" y="4593179"/>
              <a:ext cx="2321015" cy="567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Shear-</a:t>
              </a:r>
            </a:p>
            <a:p>
              <a:pPr algn="ctr"/>
              <a:r>
                <a:rPr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thinning</a:t>
              </a:r>
            </a:p>
          </p:txBody>
        </p:sp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43DD6CC9-D039-4CF8-B7E3-6B16F73FA75E}"/>
              </a:ext>
            </a:extLst>
          </p:cNvPr>
          <p:cNvGrpSpPr/>
          <p:nvPr/>
        </p:nvGrpSpPr>
        <p:grpSpPr>
          <a:xfrm>
            <a:off x="6600821" y="1373192"/>
            <a:ext cx="1831251" cy="836226"/>
            <a:chOff x="2187060" y="4214644"/>
            <a:chExt cx="2321015" cy="1028255"/>
          </a:xfrm>
        </p:grpSpPr>
        <p:sp>
          <p:nvSpPr>
            <p:cNvPr id="167" name="橢圓 18">
              <a:extLst>
                <a:ext uri="{FF2B5EF4-FFF2-40B4-BE49-F238E27FC236}">
                  <a16:creationId xmlns:a16="http://schemas.microsoft.com/office/drawing/2014/main" id="{E0289EBE-B544-494F-B97E-DD3FC099B24D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rgbClr val="F964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noFill/>
              </a:endParaRPr>
            </a:p>
          </p:txBody>
        </p:sp>
        <p:sp>
          <p:nvSpPr>
            <p:cNvPr id="168" name="TextBox 167">
              <a:extLst>
                <a:ext uri="{FF2B5EF4-FFF2-40B4-BE49-F238E27FC236}">
                  <a16:creationId xmlns:a16="http://schemas.microsoft.com/office/drawing/2014/main" id="{12DD78B5-00A3-46DE-8A54-D8AC0F1978B7}"/>
                </a:ext>
              </a:extLst>
            </p:cNvPr>
            <p:cNvSpPr txBox="1"/>
            <p:nvPr/>
          </p:nvSpPr>
          <p:spPr>
            <a:xfrm>
              <a:off x="3054276" y="4214644"/>
              <a:ext cx="639187" cy="491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b="1" dirty="0">
                  <a:solidFill>
                    <a:schemeClr val="bg1"/>
                  </a:solidFill>
                  <a:cs typeface="Arial" panose="020B0604020202020204" pitchFamily="34" charset="0"/>
                </a:rPr>
                <a:t>02</a:t>
              </a:r>
              <a:endParaRPr lang="en-GB" sz="20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69" name="TextBox 168">
              <a:extLst>
                <a:ext uri="{FF2B5EF4-FFF2-40B4-BE49-F238E27FC236}">
                  <a16:creationId xmlns:a16="http://schemas.microsoft.com/office/drawing/2014/main" id="{C8596D4A-EA35-4A4A-B45A-17232E3C3FE5}"/>
                </a:ext>
              </a:extLst>
            </p:cNvPr>
            <p:cNvSpPr txBox="1"/>
            <p:nvPr/>
          </p:nvSpPr>
          <p:spPr>
            <a:xfrm>
              <a:off x="2187060" y="4593179"/>
              <a:ext cx="2321015" cy="567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0"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More</a:t>
              </a:r>
            </a:p>
            <a:p>
              <a:pPr algn="ctr"/>
              <a:r>
                <a:rPr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liquid-like</a:t>
              </a:r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DA3CE3C-BCC5-4692-A2D3-509708A61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76D4D-523E-4AFC-A925-8C6F88F7FB8D}" type="slidenum">
              <a:rPr lang="en-GB" smtClean="0"/>
              <a:t>4</a:t>
            </a:fld>
            <a:endParaRPr lang="en-GB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B5D1CDF-93A1-1D53-DF68-2B1F2407AEEB}"/>
              </a:ext>
            </a:extLst>
          </p:cNvPr>
          <p:cNvGrpSpPr/>
          <p:nvPr/>
        </p:nvGrpSpPr>
        <p:grpSpPr>
          <a:xfrm>
            <a:off x="4830320" y="429426"/>
            <a:ext cx="3527448" cy="2452056"/>
            <a:chOff x="718183" y="2710695"/>
            <a:chExt cx="3569988" cy="2501845"/>
          </a:xfrm>
        </p:grpSpPr>
        <p:sp>
          <p:nvSpPr>
            <p:cNvPr id="4" name="Arc 4174">
              <a:extLst>
                <a:ext uri="{FF2B5EF4-FFF2-40B4-BE49-F238E27FC236}">
                  <a16:creationId xmlns:a16="http://schemas.microsoft.com/office/drawing/2014/main" id="{E6262DF0-309C-665C-E450-C881AEEDF63E}"/>
                </a:ext>
              </a:extLst>
            </p:cNvPr>
            <p:cNvSpPr/>
            <p:nvPr/>
          </p:nvSpPr>
          <p:spPr>
            <a:xfrm>
              <a:off x="1015804" y="3277780"/>
              <a:ext cx="2329478" cy="1555189"/>
            </a:xfrm>
            <a:custGeom>
              <a:avLst/>
              <a:gdLst>
                <a:gd name="connsiteX0" fmla="*/ 2838229 w 5676459"/>
                <a:gd name="connsiteY0" fmla="*/ 0 h 3335660"/>
                <a:gd name="connsiteX1" fmla="*/ 5676459 w 5676459"/>
                <a:gd name="connsiteY1" fmla="*/ 1667830 h 3335660"/>
                <a:gd name="connsiteX2" fmla="*/ 2838230 w 5676459"/>
                <a:gd name="connsiteY2" fmla="*/ 1667830 h 3335660"/>
                <a:gd name="connsiteX3" fmla="*/ 2838229 w 5676459"/>
                <a:gd name="connsiteY3" fmla="*/ 0 h 3335660"/>
                <a:gd name="connsiteX0" fmla="*/ 2838229 w 5676459"/>
                <a:gd name="connsiteY0" fmla="*/ 0 h 3335660"/>
                <a:gd name="connsiteX1" fmla="*/ 5676459 w 5676459"/>
                <a:gd name="connsiteY1" fmla="*/ 1667830 h 3335660"/>
                <a:gd name="connsiteX0" fmla="*/ 0 w 4144515"/>
                <a:gd name="connsiteY0" fmla="*/ 0 h 2353630"/>
                <a:gd name="connsiteX1" fmla="*/ 2838230 w 4144515"/>
                <a:gd name="connsiteY1" fmla="*/ 1667830 h 2353630"/>
                <a:gd name="connsiteX2" fmla="*/ 1 w 4144515"/>
                <a:gd name="connsiteY2" fmla="*/ 1667830 h 2353630"/>
                <a:gd name="connsiteX3" fmla="*/ 0 w 4144515"/>
                <a:gd name="connsiteY3" fmla="*/ 0 h 2353630"/>
                <a:gd name="connsiteX0" fmla="*/ 0 w 4144515"/>
                <a:gd name="connsiteY0" fmla="*/ 0 h 2353630"/>
                <a:gd name="connsiteX1" fmla="*/ 4144515 w 4144515"/>
                <a:gd name="connsiteY1" fmla="*/ 2353630 h 2353630"/>
                <a:gd name="connsiteX0" fmla="*/ 0 w 4144515"/>
                <a:gd name="connsiteY0" fmla="*/ 0 h 2353630"/>
                <a:gd name="connsiteX1" fmla="*/ 2838230 w 4144515"/>
                <a:gd name="connsiteY1" fmla="*/ 1667830 h 2353630"/>
                <a:gd name="connsiteX2" fmla="*/ 1 w 4144515"/>
                <a:gd name="connsiteY2" fmla="*/ 1667830 h 2353630"/>
                <a:gd name="connsiteX3" fmla="*/ 0 w 4144515"/>
                <a:gd name="connsiteY3" fmla="*/ 0 h 2353630"/>
                <a:gd name="connsiteX0" fmla="*/ 0 w 4144515"/>
                <a:gd name="connsiteY0" fmla="*/ 0 h 2353630"/>
                <a:gd name="connsiteX1" fmla="*/ 4144515 w 4144515"/>
                <a:gd name="connsiteY1" fmla="*/ 2353630 h 2353630"/>
                <a:gd name="connsiteX0" fmla="*/ 0 w 4144515"/>
                <a:gd name="connsiteY0" fmla="*/ 0 h 2353630"/>
                <a:gd name="connsiteX1" fmla="*/ 1704399 w 4144515"/>
                <a:gd name="connsiteY1" fmla="*/ 998358 h 2353630"/>
                <a:gd name="connsiteX2" fmla="*/ 1 w 4144515"/>
                <a:gd name="connsiteY2" fmla="*/ 1667830 h 2353630"/>
                <a:gd name="connsiteX3" fmla="*/ 0 w 4144515"/>
                <a:gd name="connsiteY3" fmla="*/ 0 h 2353630"/>
                <a:gd name="connsiteX0" fmla="*/ 0 w 4144515"/>
                <a:gd name="connsiteY0" fmla="*/ 0 h 2353630"/>
                <a:gd name="connsiteX1" fmla="*/ 4144515 w 4144515"/>
                <a:gd name="connsiteY1" fmla="*/ 2353630 h 2353630"/>
                <a:gd name="connsiteX0" fmla="*/ 31494 w 4176009"/>
                <a:gd name="connsiteY0" fmla="*/ 0 h 2353630"/>
                <a:gd name="connsiteX1" fmla="*/ 1735893 w 4176009"/>
                <a:gd name="connsiteY1" fmla="*/ 998358 h 2353630"/>
                <a:gd name="connsiteX2" fmla="*/ 0 w 4176009"/>
                <a:gd name="connsiteY2" fmla="*/ 965701 h 2353630"/>
                <a:gd name="connsiteX3" fmla="*/ 31494 w 4176009"/>
                <a:gd name="connsiteY3" fmla="*/ 0 h 2353630"/>
                <a:gd name="connsiteX0" fmla="*/ 31494 w 4176009"/>
                <a:gd name="connsiteY0" fmla="*/ 0 h 2353630"/>
                <a:gd name="connsiteX1" fmla="*/ 4176009 w 4176009"/>
                <a:gd name="connsiteY1" fmla="*/ 2353630 h 2353630"/>
                <a:gd name="connsiteX0" fmla="*/ 31494 w 4176009"/>
                <a:gd name="connsiteY0" fmla="*/ 0 h 2353630"/>
                <a:gd name="connsiteX1" fmla="*/ 3940565 w 4176009"/>
                <a:gd name="connsiteY1" fmla="*/ 2010730 h 2353630"/>
                <a:gd name="connsiteX2" fmla="*/ 0 w 4176009"/>
                <a:gd name="connsiteY2" fmla="*/ 965701 h 2353630"/>
                <a:gd name="connsiteX3" fmla="*/ 31494 w 4176009"/>
                <a:gd name="connsiteY3" fmla="*/ 0 h 2353630"/>
                <a:gd name="connsiteX0" fmla="*/ 31494 w 4176009"/>
                <a:gd name="connsiteY0" fmla="*/ 0 h 2353630"/>
                <a:gd name="connsiteX1" fmla="*/ 4176009 w 4176009"/>
                <a:gd name="connsiteY1" fmla="*/ 2353630 h 2353630"/>
                <a:gd name="connsiteX0" fmla="*/ 31494 w 3940565"/>
                <a:gd name="connsiteY0" fmla="*/ 0 h 2125030"/>
                <a:gd name="connsiteX1" fmla="*/ 3940565 w 3940565"/>
                <a:gd name="connsiteY1" fmla="*/ 2010730 h 2125030"/>
                <a:gd name="connsiteX2" fmla="*/ 0 w 3940565"/>
                <a:gd name="connsiteY2" fmla="*/ 965701 h 2125030"/>
                <a:gd name="connsiteX3" fmla="*/ 31494 w 3940565"/>
                <a:gd name="connsiteY3" fmla="*/ 0 h 2125030"/>
                <a:gd name="connsiteX0" fmla="*/ 31494 w 3940565"/>
                <a:gd name="connsiteY0" fmla="*/ 0 h 2125030"/>
                <a:gd name="connsiteX1" fmla="*/ 3735075 w 3940565"/>
                <a:gd name="connsiteY1" fmla="*/ 2125030 h 2125030"/>
                <a:gd name="connsiteX0" fmla="*/ 31494 w 3940565"/>
                <a:gd name="connsiteY0" fmla="*/ 0 h 2125030"/>
                <a:gd name="connsiteX1" fmla="*/ 3940565 w 3940565"/>
                <a:gd name="connsiteY1" fmla="*/ 2010730 h 2125030"/>
                <a:gd name="connsiteX2" fmla="*/ 0 w 3940565"/>
                <a:gd name="connsiteY2" fmla="*/ 965701 h 2125030"/>
                <a:gd name="connsiteX3" fmla="*/ 31494 w 3940565"/>
                <a:gd name="connsiteY3" fmla="*/ 0 h 2125030"/>
                <a:gd name="connsiteX0" fmla="*/ 31494 w 3940565"/>
                <a:gd name="connsiteY0" fmla="*/ 0 h 2125030"/>
                <a:gd name="connsiteX1" fmla="*/ 3735075 w 3940565"/>
                <a:gd name="connsiteY1" fmla="*/ 2125030 h 2125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940565" h="2125030" stroke="0" extrusionOk="0">
                  <a:moveTo>
                    <a:pt x="31494" y="0"/>
                  </a:moveTo>
                  <a:cubicBezTo>
                    <a:pt x="1599005" y="0"/>
                    <a:pt x="3940565" y="1089613"/>
                    <a:pt x="3940565" y="2010730"/>
                  </a:cubicBezTo>
                  <a:lnTo>
                    <a:pt x="0" y="965701"/>
                  </a:lnTo>
                  <a:cubicBezTo>
                    <a:pt x="0" y="409758"/>
                    <a:pt x="31494" y="555943"/>
                    <a:pt x="31494" y="0"/>
                  </a:cubicBezTo>
                  <a:close/>
                </a:path>
                <a:path w="3940565" h="2125030" fill="none">
                  <a:moveTo>
                    <a:pt x="31494" y="0"/>
                  </a:moveTo>
                  <a:cubicBezTo>
                    <a:pt x="1599005" y="0"/>
                    <a:pt x="2396006" y="567099"/>
                    <a:pt x="3735075" y="2125030"/>
                  </a:cubicBezTo>
                </a:path>
              </a:pathLst>
            </a:cu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5" name="Picture 2" descr="See the source image">
              <a:extLst>
                <a:ext uri="{FF2B5EF4-FFF2-40B4-BE49-F238E27FC236}">
                  <a16:creationId xmlns:a16="http://schemas.microsoft.com/office/drawing/2014/main" id="{D3FB0DE4-06DF-0ECC-BA53-01D7565A112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393" t="82135" r="1" b="11335"/>
            <a:stretch/>
          </p:blipFill>
          <p:spPr bwMode="auto">
            <a:xfrm>
              <a:off x="1007854" y="4822183"/>
              <a:ext cx="3280317" cy="1875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2" descr="See the source image">
              <a:extLst>
                <a:ext uri="{FF2B5EF4-FFF2-40B4-BE49-F238E27FC236}">
                  <a16:creationId xmlns:a16="http://schemas.microsoft.com/office/drawing/2014/main" id="{07ADF58A-DB21-8B28-864C-FEB35C8A19F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213" t="81813" r="2" b="11336"/>
            <a:stretch/>
          </p:blipFill>
          <p:spPr bwMode="auto">
            <a:xfrm rot="16200000">
              <a:off x="-47891" y="3699852"/>
              <a:ext cx="2175097" cy="1967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6AE6A81-1E26-34C2-17CA-9585E211B132}"/>
                </a:ext>
              </a:extLst>
            </p:cNvPr>
            <p:cNvSpPr txBox="1"/>
            <p:nvPr/>
          </p:nvSpPr>
          <p:spPr>
            <a:xfrm rot="16200000">
              <a:off x="444725" y="3661247"/>
              <a:ext cx="881336" cy="3344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Viscosity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08CD6B1-86D8-6BAA-1A35-9E763AC8D1CB}"/>
                </a:ext>
              </a:extLst>
            </p:cNvPr>
            <p:cNvSpPr txBox="1"/>
            <p:nvPr/>
          </p:nvSpPr>
          <p:spPr>
            <a:xfrm>
              <a:off x="2196514" y="4878120"/>
              <a:ext cx="1630018" cy="3344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Shear rate</a:t>
              </a:r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916F8610-AC64-C10F-FF6D-36995FFE112B}"/>
              </a:ext>
            </a:extLst>
          </p:cNvPr>
          <p:cNvGrpSpPr/>
          <p:nvPr/>
        </p:nvGrpSpPr>
        <p:grpSpPr>
          <a:xfrm>
            <a:off x="8888796" y="3009155"/>
            <a:ext cx="1831251" cy="836226"/>
            <a:chOff x="2187060" y="4214644"/>
            <a:chExt cx="2321015" cy="1028255"/>
          </a:xfrm>
        </p:grpSpPr>
        <p:sp>
          <p:nvSpPr>
            <p:cNvPr id="103" name="橢圓 18">
              <a:extLst>
                <a:ext uri="{FF2B5EF4-FFF2-40B4-BE49-F238E27FC236}">
                  <a16:creationId xmlns:a16="http://schemas.microsoft.com/office/drawing/2014/main" id="{CFBACB33-DFD7-1147-891A-B563B63AD8A3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rgbClr val="F964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noFill/>
              </a:endParaRP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9A687DAC-E79F-BD95-846C-BDA1D6162177}"/>
                </a:ext>
              </a:extLst>
            </p:cNvPr>
            <p:cNvSpPr txBox="1"/>
            <p:nvPr/>
          </p:nvSpPr>
          <p:spPr>
            <a:xfrm>
              <a:off x="3054276" y="4214644"/>
              <a:ext cx="639187" cy="491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b="1" dirty="0">
                  <a:solidFill>
                    <a:schemeClr val="bg1"/>
                  </a:solidFill>
                  <a:cs typeface="Arial" panose="020B0604020202020204" pitchFamily="34" charset="0"/>
                </a:rPr>
                <a:t>04</a:t>
              </a:r>
              <a:endParaRPr lang="en-GB" sz="20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37678271-ED58-A550-2C08-A74E5F4A9378}"/>
                </a:ext>
              </a:extLst>
            </p:cNvPr>
            <p:cNvSpPr txBox="1"/>
            <p:nvPr/>
          </p:nvSpPr>
          <p:spPr>
            <a:xfrm>
              <a:off x="2187060" y="4593179"/>
              <a:ext cx="2321015" cy="567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Worm-like</a:t>
              </a:r>
            </a:p>
            <a:p>
              <a:pPr algn="ctr"/>
              <a:r>
                <a:rPr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micelle</a:t>
              </a:r>
            </a:p>
          </p:txBody>
        </p:sp>
      </p:grpSp>
      <p:pic>
        <p:nvPicPr>
          <p:cNvPr id="2117" name="Picture 2116">
            <a:extLst>
              <a:ext uri="{FF2B5EF4-FFF2-40B4-BE49-F238E27FC236}">
                <a16:creationId xmlns:a16="http://schemas.microsoft.com/office/drawing/2014/main" id="{6C984D49-E773-0AAB-7C9A-8095492D38F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3029" y="3214088"/>
            <a:ext cx="3389670" cy="2548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8412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65">
            <a:extLst>
              <a:ext uri="{FF2B5EF4-FFF2-40B4-BE49-F238E27FC236}">
                <a16:creationId xmlns:a16="http://schemas.microsoft.com/office/drawing/2014/main" id="{5BA55235-ADB5-4F6A-8A0B-756FECF6DFB5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0" y="0"/>
            <a:ext cx="12186070" cy="6858000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B74D1D84-2379-4892-B430-0687D7ED681A}"/>
              </a:ext>
            </a:extLst>
          </p:cNvPr>
          <p:cNvGrpSpPr/>
          <p:nvPr/>
        </p:nvGrpSpPr>
        <p:grpSpPr>
          <a:xfrm>
            <a:off x="2144596" y="1480916"/>
            <a:ext cx="390898" cy="512902"/>
            <a:chOff x="1937029" y="2426379"/>
            <a:chExt cx="461374" cy="605374"/>
          </a:xfrm>
        </p:grpSpPr>
        <p:pic>
          <p:nvPicPr>
            <p:cNvPr id="23" name="Picture 6" descr="Phase behavior within the worm-like micelle microstructure">
              <a:extLst>
                <a:ext uri="{FF2B5EF4-FFF2-40B4-BE49-F238E27FC236}">
                  <a16:creationId xmlns:a16="http://schemas.microsoft.com/office/drawing/2014/main" id="{A344BFCD-0E9F-4DEC-B93E-756AD54AEB6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52" t="-686" r="84761" b="83579"/>
            <a:stretch/>
          </p:blipFill>
          <p:spPr bwMode="auto">
            <a:xfrm rot="1326331">
              <a:off x="2029652" y="2426379"/>
              <a:ext cx="368751" cy="5642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5E9B2AD-698B-47D5-A0D7-52E087AC7D9D}"/>
                </a:ext>
              </a:extLst>
            </p:cNvPr>
            <p:cNvSpPr/>
            <p:nvPr/>
          </p:nvSpPr>
          <p:spPr>
            <a:xfrm>
              <a:off x="1937029" y="2859967"/>
              <a:ext cx="147106" cy="1717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C971A88D-55B3-419E-9EB8-D8675B413113}"/>
              </a:ext>
            </a:extLst>
          </p:cNvPr>
          <p:cNvSpPr txBox="1"/>
          <p:nvPr/>
        </p:nvSpPr>
        <p:spPr>
          <a:xfrm>
            <a:off x="2627311" y="1530935"/>
            <a:ext cx="585537" cy="376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=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48AAAE2-1B3D-4031-B87E-9882397BEDF4}"/>
              </a:ext>
            </a:extLst>
          </p:cNvPr>
          <p:cNvGrpSpPr/>
          <p:nvPr/>
        </p:nvGrpSpPr>
        <p:grpSpPr>
          <a:xfrm>
            <a:off x="907425" y="1426038"/>
            <a:ext cx="1252286" cy="732250"/>
            <a:chOff x="5670885" y="3562890"/>
            <a:chExt cx="1692441" cy="1049215"/>
          </a:xfrm>
        </p:grpSpPr>
        <p:pic>
          <p:nvPicPr>
            <p:cNvPr id="34" name="Picture 6" descr="Phase behavior within the worm-like micelle microstructure">
              <a:extLst>
                <a:ext uri="{FF2B5EF4-FFF2-40B4-BE49-F238E27FC236}">
                  <a16:creationId xmlns:a16="http://schemas.microsoft.com/office/drawing/2014/main" id="{5A15E76A-A9F1-4037-A510-C50147FC165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598" t="2213" r="34768" b="73190"/>
            <a:stretch/>
          </p:blipFill>
          <p:spPr bwMode="auto">
            <a:xfrm>
              <a:off x="5670885" y="3562890"/>
              <a:ext cx="1051159" cy="9850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7E54D448-0EE6-45CD-913F-7DB94BB3E1BD}"/>
                </a:ext>
              </a:extLst>
            </p:cNvPr>
            <p:cNvSpPr/>
            <p:nvPr/>
          </p:nvSpPr>
          <p:spPr>
            <a:xfrm>
              <a:off x="7194884" y="4403558"/>
              <a:ext cx="168442" cy="2085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880088"/>
                </a:solidFill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C310B1A-C899-403D-A7C0-9F6A3F7FA4B4}"/>
              </a:ext>
            </a:extLst>
          </p:cNvPr>
          <p:cNvGrpSpPr/>
          <p:nvPr/>
        </p:nvGrpSpPr>
        <p:grpSpPr>
          <a:xfrm>
            <a:off x="362815" y="2509191"/>
            <a:ext cx="1773705" cy="788330"/>
            <a:chOff x="5670884" y="3429000"/>
            <a:chExt cx="2406316" cy="1183105"/>
          </a:xfrm>
        </p:grpSpPr>
        <p:pic>
          <p:nvPicPr>
            <p:cNvPr id="37" name="Picture 6" descr="Phase behavior within the worm-like micelle microstructure">
              <a:extLst>
                <a:ext uri="{FF2B5EF4-FFF2-40B4-BE49-F238E27FC236}">
                  <a16:creationId xmlns:a16="http://schemas.microsoft.com/office/drawing/2014/main" id="{59548379-67C9-4356-B5A5-624A566948F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394" t="30378" r="-340" b="41682"/>
            <a:stretch/>
          </p:blipFill>
          <p:spPr bwMode="auto">
            <a:xfrm>
              <a:off x="5670884" y="3429000"/>
              <a:ext cx="2406316" cy="1118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680CC8B5-6A36-4404-9912-FFEBD0AAA259}"/>
                </a:ext>
              </a:extLst>
            </p:cNvPr>
            <p:cNvSpPr/>
            <p:nvPr/>
          </p:nvSpPr>
          <p:spPr>
            <a:xfrm>
              <a:off x="7194884" y="4403558"/>
              <a:ext cx="168442" cy="2085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880088"/>
                </a:solidFill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CD933FD-8713-4080-B460-C038E079AC3C}"/>
              </a:ext>
            </a:extLst>
          </p:cNvPr>
          <p:cNvGrpSpPr/>
          <p:nvPr/>
        </p:nvGrpSpPr>
        <p:grpSpPr>
          <a:xfrm>
            <a:off x="2128619" y="2508919"/>
            <a:ext cx="390898" cy="512902"/>
            <a:chOff x="1937029" y="2426379"/>
            <a:chExt cx="461374" cy="605374"/>
          </a:xfrm>
        </p:grpSpPr>
        <p:pic>
          <p:nvPicPr>
            <p:cNvPr id="40" name="Picture 6" descr="Phase behavior within the worm-like micelle microstructure">
              <a:extLst>
                <a:ext uri="{FF2B5EF4-FFF2-40B4-BE49-F238E27FC236}">
                  <a16:creationId xmlns:a16="http://schemas.microsoft.com/office/drawing/2014/main" id="{EF5B83B4-E9D5-49C8-B11D-6454894DF9B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52" t="-686" r="84761" b="83579"/>
            <a:stretch/>
          </p:blipFill>
          <p:spPr bwMode="auto">
            <a:xfrm rot="1326331">
              <a:off x="2029652" y="2426379"/>
              <a:ext cx="368751" cy="5642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558B195C-65EF-4A02-9521-476E8145CD14}"/>
                </a:ext>
              </a:extLst>
            </p:cNvPr>
            <p:cNvSpPr/>
            <p:nvPr/>
          </p:nvSpPr>
          <p:spPr>
            <a:xfrm>
              <a:off x="1937029" y="2859967"/>
              <a:ext cx="147106" cy="1717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6897EF40-3578-4319-A521-AC19A3E586CF}"/>
              </a:ext>
            </a:extLst>
          </p:cNvPr>
          <p:cNvSpPr txBox="1"/>
          <p:nvPr/>
        </p:nvSpPr>
        <p:spPr>
          <a:xfrm>
            <a:off x="2611334" y="2558938"/>
            <a:ext cx="585537" cy="376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=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9B4A8148-AA0A-4D37-9D59-44AE79EE945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245"/>
          <a:stretch/>
        </p:blipFill>
        <p:spPr>
          <a:xfrm>
            <a:off x="3196142" y="1404407"/>
            <a:ext cx="3644328" cy="1044824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EE74B501-D4FF-46A1-9095-D47ECC564DC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91" t="34370" r="691" b="31875"/>
          <a:stretch/>
        </p:blipFill>
        <p:spPr>
          <a:xfrm>
            <a:off x="3157031" y="2309092"/>
            <a:ext cx="3644328" cy="1044824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2DB2099D-8CD7-4226-A437-75F4F95AFC89}"/>
              </a:ext>
            </a:extLst>
          </p:cNvPr>
          <p:cNvSpPr txBox="1"/>
          <p:nvPr/>
        </p:nvSpPr>
        <p:spPr>
          <a:xfrm>
            <a:off x="336596" y="898208"/>
            <a:ext cx="2182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880088"/>
                </a:solidFill>
              </a:rPr>
              <a:t>Previous study: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3CD0BEA-0805-40A3-8347-ACE043F94E3F}"/>
              </a:ext>
            </a:extLst>
          </p:cNvPr>
          <p:cNvSpPr txBox="1"/>
          <p:nvPr/>
        </p:nvSpPr>
        <p:spPr>
          <a:xfrm>
            <a:off x="5142498" y="2351413"/>
            <a:ext cx="9124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dirty="0"/>
              <a:t>α</a:t>
            </a:r>
            <a:r>
              <a:rPr lang="sv-SE" sz="1400" dirty="0"/>
              <a:t>-</a:t>
            </a:r>
            <a:r>
              <a:rPr lang="sv-SE" sz="1400" dirty="0" err="1"/>
              <a:t>anomer</a:t>
            </a:r>
            <a:endParaRPr lang="en-GB" sz="1400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2DC6160-1322-4A9F-9A03-AF7FD1F13960}"/>
              </a:ext>
            </a:extLst>
          </p:cNvPr>
          <p:cNvSpPr txBox="1"/>
          <p:nvPr/>
        </p:nvSpPr>
        <p:spPr>
          <a:xfrm>
            <a:off x="5145705" y="3168320"/>
            <a:ext cx="9060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dirty="0"/>
              <a:t>β</a:t>
            </a:r>
            <a:r>
              <a:rPr lang="sv-SE" sz="1400" dirty="0"/>
              <a:t>-</a:t>
            </a:r>
            <a:r>
              <a:rPr lang="sv-SE" sz="1400" dirty="0" err="1"/>
              <a:t>anomer</a:t>
            </a:r>
            <a:endParaRPr lang="en-GB" sz="1400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9BABE538-D5C7-4218-9DAC-4BC52504F2D0}"/>
              </a:ext>
            </a:extLst>
          </p:cNvPr>
          <p:cNvSpPr txBox="1"/>
          <p:nvPr/>
        </p:nvSpPr>
        <p:spPr>
          <a:xfrm>
            <a:off x="292692" y="175148"/>
            <a:ext cx="9346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880088"/>
                </a:solidFill>
              </a:rPr>
              <a:t>Background and Aims</a:t>
            </a: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1B55EA7D-916D-43EF-BE9E-5273CB42A053}"/>
              </a:ext>
            </a:extLst>
          </p:cNvPr>
          <p:cNvCxnSpPr>
            <a:cxnSpLocks/>
          </p:cNvCxnSpPr>
          <p:nvPr/>
        </p:nvCxnSpPr>
        <p:spPr>
          <a:xfrm>
            <a:off x="151282" y="607336"/>
            <a:ext cx="11532719" cy="29477"/>
          </a:xfrm>
          <a:prstGeom prst="line">
            <a:avLst/>
          </a:prstGeom>
          <a:ln w="28575">
            <a:solidFill>
              <a:srgbClr val="8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ectangle: Rounded Corners 376">
            <a:extLst>
              <a:ext uri="{FF2B5EF4-FFF2-40B4-BE49-F238E27FC236}">
                <a16:creationId xmlns:a16="http://schemas.microsoft.com/office/drawing/2014/main" id="{0FBD3EF1-6DCA-4AA0-93BE-62064FA4D1C7}"/>
              </a:ext>
            </a:extLst>
          </p:cNvPr>
          <p:cNvSpPr/>
          <p:nvPr/>
        </p:nvSpPr>
        <p:spPr>
          <a:xfrm>
            <a:off x="207340" y="844410"/>
            <a:ext cx="7537872" cy="5595320"/>
          </a:xfrm>
          <a:custGeom>
            <a:avLst/>
            <a:gdLst>
              <a:gd name="connsiteX0" fmla="*/ 0 w 5236139"/>
              <a:gd name="connsiteY0" fmla="*/ 872707 h 5737133"/>
              <a:gd name="connsiteX1" fmla="*/ 872707 w 5236139"/>
              <a:gd name="connsiteY1" fmla="*/ 0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0 w 5236139"/>
              <a:gd name="connsiteY8" fmla="*/ 872707 h 5737133"/>
              <a:gd name="connsiteX0" fmla="*/ 8709 w 5236139"/>
              <a:gd name="connsiteY0" fmla="*/ 446594 h 5737740"/>
              <a:gd name="connsiteX1" fmla="*/ 872707 w 5236139"/>
              <a:gd name="connsiteY1" fmla="*/ 607 h 5737740"/>
              <a:gd name="connsiteX2" fmla="*/ 4363432 w 5236139"/>
              <a:gd name="connsiteY2" fmla="*/ 607 h 5737740"/>
              <a:gd name="connsiteX3" fmla="*/ 5236139 w 5236139"/>
              <a:gd name="connsiteY3" fmla="*/ 873314 h 5737740"/>
              <a:gd name="connsiteX4" fmla="*/ 5236139 w 5236139"/>
              <a:gd name="connsiteY4" fmla="*/ 4865033 h 5737740"/>
              <a:gd name="connsiteX5" fmla="*/ 4363432 w 5236139"/>
              <a:gd name="connsiteY5" fmla="*/ 5737740 h 5737740"/>
              <a:gd name="connsiteX6" fmla="*/ 872707 w 5236139"/>
              <a:gd name="connsiteY6" fmla="*/ 5737740 h 5737740"/>
              <a:gd name="connsiteX7" fmla="*/ 0 w 5236139"/>
              <a:gd name="connsiteY7" fmla="*/ 4865033 h 5737740"/>
              <a:gd name="connsiteX8" fmla="*/ 8709 w 5236139"/>
              <a:gd name="connsiteY8" fmla="*/ 446594 h 5737740"/>
              <a:gd name="connsiteX0" fmla="*/ 8709 w 5236139"/>
              <a:gd name="connsiteY0" fmla="*/ 445987 h 5737133"/>
              <a:gd name="connsiteX1" fmla="*/ 515656 w 5236139"/>
              <a:gd name="connsiteY1" fmla="*/ 8708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8709 w 5236139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863999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5238895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45841"/>
              <a:gd name="connsiteX1" fmla="*/ 506948 w 5227431"/>
              <a:gd name="connsiteY1" fmla="*/ 8708 h 5745841"/>
              <a:gd name="connsiteX2" fmla="*/ 4354724 w 5227431"/>
              <a:gd name="connsiteY2" fmla="*/ 0 h 5745841"/>
              <a:gd name="connsiteX3" fmla="*/ 5227431 w 5227431"/>
              <a:gd name="connsiteY3" fmla="*/ 872707 h 5745841"/>
              <a:gd name="connsiteX4" fmla="*/ 5227431 w 5227431"/>
              <a:gd name="connsiteY4" fmla="*/ 5238895 h 5745841"/>
              <a:gd name="connsiteX5" fmla="*/ 4746609 w 5227431"/>
              <a:gd name="connsiteY5" fmla="*/ 5745841 h 5745841"/>
              <a:gd name="connsiteX6" fmla="*/ 480822 w 5227431"/>
              <a:gd name="connsiteY6" fmla="*/ 5737133 h 5745841"/>
              <a:gd name="connsiteX7" fmla="*/ 0 w 5227431"/>
              <a:gd name="connsiteY7" fmla="*/ 5212769 h 5745841"/>
              <a:gd name="connsiteX8" fmla="*/ 1 w 5227431"/>
              <a:gd name="connsiteY8" fmla="*/ 445987 h 5745841"/>
              <a:gd name="connsiteX0" fmla="*/ 1 w 5227431"/>
              <a:gd name="connsiteY0" fmla="*/ 446002 h 5745856"/>
              <a:gd name="connsiteX1" fmla="*/ 506948 w 5227431"/>
              <a:gd name="connsiteY1" fmla="*/ 8723 h 5745856"/>
              <a:gd name="connsiteX2" fmla="*/ 4354724 w 5227431"/>
              <a:gd name="connsiteY2" fmla="*/ 15 h 5745856"/>
              <a:gd name="connsiteX3" fmla="*/ 5227431 w 5227431"/>
              <a:gd name="connsiteY3" fmla="*/ 472128 h 5745856"/>
              <a:gd name="connsiteX4" fmla="*/ 5227431 w 5227431"/>
              <a:gd name="connsiteY4" fmla="*/ 5238910 h 5745856"/>
              <a:gd name="connsiteX5" fmla="*/ 4746609 w 5227431"/>
              <a:gd name="connsiteY5" fmla="*/ 5745856 h 5745856"/>
              <a:gd name="connsiteX6" fmla="*/ 480822 w 5227431"/>
              <a:gd name="connsiteY6" fmla="*/ 5737148 h 5745856"/>
              <a:gd name="connsiteX7" fmla="*/ 0 w 5227431"/>
              <a:gd name="connsiteY7" fmla="*/ 5212784 h 5745856"/>
              <a:gd name="connsiteX8" fmla="*/ 1 w 5227431"/>
              <a:gd name="connsiteY8" fmla="*/ 446002 h 5745856"/>
              <a:gd name="connsiteX0" fmla="*/ 1 w 5227431"/>
              <a:gd name="connsiteY0" fmla="*/ 438374 h 5738228"/>
              <a:gd name="connsiteX1" fmla="*/ 506948 w 5227431"/>
              <a:gd name="connsiteY1" fmla="*/ 1095 h 5738228"/>
              <a:gd name="connsiteX2" fmla="*/ 4737901 w 5227431"/>
              <a:gd name="connsiteY2" fmla="*/ 9804 h 5738228"/>
              <a:gd name="connsiteX3" fmla="*/ 5227431 w 5227431"/>
              <a:gd name="connsiteY3" fmla="*/ 464500 h 5738228"/>
              <a:gd name="connsiteX4" fmla="*/ 5227431 w 5227431"/>
              <a:gd name="connsiteY4" fmla="*/ 5231282 h 5738228"/>
              <a:gd name="connsiteX5" fmla="*/ 4746609 w 5227431"/>
              <a:gd name="connsiteY5" fmla="*/ 5738228 h 5738228"/>
              <a:gd name="connsiteX6" fmla="*/ 480822 w 5227431"/>
              <a:gd name="connsiteY6" fmla="*/ 5729520 h 5738228"/>
              <a:gd name="connsiteX7" fmla="*/ 0 w 5227431"/>
              <a:gd name="connsiteY7" fmla="*/ 5205156 h 5738228"/>
              <a:gd name="connsiteX8" fmla="*/ 1 w 5227431"/>
              <a:gd name="connsiteY8" fmla="*/ 438374 h 5738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27431" h="5738228">
                <a:moveTo>
                  <a:pt x="1" y="438374"/>
                </a:moveTo>
                <a:cubicBezTo>
                  <a:pt x="1" y="-43609"/>
                  <a:pt x="24965" y="1095"/>
                  <a:pt x="506948" y="1095"/>
                </a:cubicBezTo>
                <a:lnTo>
                  <a:pt x="4737901" y="9804"/>
                </a:lnTo>
                <a:cubicBezTo>
                  <a:pt x="5219884" y="9804"/>
                  <a:pt x="5227431" y="-17483"/>
                  <a:pt x="5227431" y="464500"/>
                </a:cubicBezTo>
                <a:lnTo>
                  <a:pt x="5227431" y="5231282"/>
                </a:lnTo>
                <a:cubicBezTo>
                  <a:pt x="5227431" y="5713265"/>
                  <a:pt x="5228592" y="5738228"/>
                  <a:pt x="4746609" y="5738228"/>
                </a:cubicBezTo>
                <a:lnTo>
                  <a:pt x="480822" y="5729520"/>
                </a:lnTo>
                <a:cubicBezTo>
                  <a:pt x="-1161" y="5729520"/>
                  <a:pt x="0" y="5687139"/>
                  <a:pt x="0" y="5205156"/>
                </a:cubicBezTo>
                <a:cubicBezTo>
                  <a:pt x="0" y="3874583"/>
                  <a:pt x="1" y="1768947"/>
                  <a:pt x="1" y="438374"/>
                </a:cubicBezTo>
                <a:close/>
              </a:path>
            </a:pathLst>
          </a:custGeom>
          <a:noFill/>
          <a:ln w="19050">
            <a:solidFill>
              <a:srgbClr val="800080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7" name="Rectangle: Rounded Corners 376">
            <a:extLst>
              <a:ext uri="{FF2B5EF4-FFF2-40B4-BE49-F238E27FC236}">
                <a16:creationId xmlns:a16="http://schemas.microsoft.com/office/drawing/2014/main" id="{63C7A8C7-F2FD-4FA9-86FC-48D0F8E8662D}"/>
              </a:ext>
            </a:extLst>
          </p:cNvPr>
          <p:cNvSpPr/>
          <p:nvPr/>
        </p:nvSpPr>
        <p:spPr>
          <a:xfrm>
            <a:off x="8025388" y="898208"/>
            <a:ext cx="3756369" cy="5509965"/>
          </a:xfrm>
          <a:custGeom>
            <a:avLst/>
            <a:gdLst>
              <a:gd name="connsiteX0" fmla="*/ 0 w 5236139"/>
              <a:gd name="connsiteY0" fmla="*/ 872707 h 5737133"/>
              <a:gd name="connsiteX1" fmla="*/ 872707 w 5236139"/>
              <a:gd name="connsiteY1" fmla="*/ 0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0 w 5236139"/>
              <a:gd name="connsiteY8" fmla="*/ 872707 h 5737133"/>
              <a:gd name="connsiteX0" fmla="*/ 8709 w 5236139"/>
              <a:gd name="connsiteY0" fmla="*/ 446594 h 5737740"/>
              <a:gd name="connsiteX1" fmla="*/ 872707 w 5236139"/>
              <a:gd name="connsiteY1" fmla="*/ 607 h 5737740"/>
              <a:gd name="connsiteX2" fmla="*/ 4363432 w 5236139"/>
              <a:gd name="connsiteY2" fmla="*/ 607 h 5737740"/>
              <a:gd name="connsiteX3" fmla="*/ 5236139 w 5236139"/>
              <a:gd name="connsiteY3" fmla="*/ 873314 h 5737740"/>
              <a:gd name="connsiteX4" fmla="*/ 5236139 w 5236139"/>
              <a:gd name="connsiteY4" fmla="*/ 4865033 h 5737740"/>
              <a:gd name="connsiteX5" fmla="*/ 4363432 w 5236139"/>
              <a:gd name="connsiteY5" fmla="*/ 5737740 h 5737740"/>
              <a:gd name="connsiteX6" fmla="*/ 872707 w 5236139"/>
              <a:gd name="connsiteY6" fmla="*/ 5737740 h 5737740"/>
              <a:gd name="connsiteX7" fmla="*/ 0 w 5236139"/>
              <a:gd name="connsiteY7" fmla="*/ 4865033 h 5737740"/>
              <a:gd name="connsiteX8" fmla="*/ 8709 w 5236139"/>
              <a:gd name="connsiteY8" fmla="*/ 446594 h 5737740"/>
              <a:gd name="connsiteX0" fmla="*/ 8709 w 5236139"/>
              <a:gd name="connsiteY0" fmla="*/ 445987 h 5737133"/>
              <a:gd name="connsiteX1" fmla="*/ 515656 w 5236139"/>
              <a:gd name="connsiteY1" fmla="*/ 8708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8709 w 5236139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863999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5238895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45841"/>
              <a:gd name="connsiteX1" fmla="*/ 506948 w 5227431"/>
              <a:gd name="connsiteY1" fmla="*/ 8708 h 5745841"/>
              <a:gd name="connsiteX2" fmla="*/ 4354724 w 5227431"/>
              <a:gd name="connsiteY2" fmla="*/ 0 h 5745841"/>
              <a:gd name="connsiteX3" fmla="*/ 5227431 w 5227431"/>
              <a:gd name="connsiteY3" fmla="*/ 872707 h 5745841"/>
              <a:gd name="connsiteX4" fmla="*/ 5227431 w 5227431"/>
              <a:gd name="connsiteY4" fmla="*/ 5238895 h 5745841"/>
              <a:gd name="connsiteX5" fmla="*/ 4746609 w 5227431"/>
              <a:gd name="connsiteY5" fmla="*/ 5745841 h 5745841"/>
              <a:gd name="connsiteX6" fmla="*/ 480822 w 5227431"/>
              <a:gd name="connsiteY6" fmla="*/ 5737133 h 5745841"/>
              <a:gd name="connsiteX7" fmla="*/ 0 w 5227431"/>
              <a:gd name="connsiteY7" fmla="*/ 5212769 h 5745841"/>
              <a:gd name="connsiteX8" fmla="*/ 1 w 5227431"/>
              <a:gd name="connsiteY8" fmla="*/ 445987 h 5745841"/>
              <a:gd name="connsiteX0" fmla="*/ 1 w 5227431"/>
              <a:gd name="connsiteY0" fmla="*/ 446002 h 5745856"/>
              <a:gd name="connsiteX1" fmla="*/ 506948 w 5227431"/>
              <a:gd name="connsiteY1" fmla="*/ 8723 h 5745856"/>
              <a:gd name="connsiteX2" fmla="*/ 4354724 w 5227431"/>
              <a:gd name="connsiteY2" fmla="*/ 15 h 5745856"/>
              <a:gd name="connsiteX3" fmla="*/ 5227431 w 5227431"/>
              <a:gd name="connsiteY3" fmla="*/ 472128 h 5745856"/>
              <a:gd name="connsiteX4" fmla="*/ 5227431 w 5227431"/>
              <a:gd name="connsiteY4" fmla="*/ 5238910 h 5745856"/>
              <a:gd name="connsiteX5" fmla="*/ 4746609 w 5227431"/>
              <a:gd name="connsiteY5" fmla="*/ 5745856 h 5745856"/>
              <a:gd name="connsiteX6" fmla="*/ 480822 w 5227431"/>
              <a:gd name="connsiteY6" fmla="*/ 5737148 h 5745856"/>
              <a:gd name="connsiteX7" fmla="*/ 0 w 5227431"/>
              <a:gd name="connsiteY7" fmla="*/ 5212784 h 5745856"/>
              <a:gd name="connsiteX8" fmla="*/ 1 w 5227431"/>
              <a:gd name="connsiteY8" fmla="*/ 446002 h 5745856"/>
              <a:gd name="connsiteX0" fmla="*/ 1 w 5227431"/>
              <a:gd name="connsiteY0" fmla="*/ 438374 h 5738228"/>
              <a:gd name="connsiteX1" fmla="*/ 506948 w 5227431"/>
              <a:gd name="connsiteY1" fmla="*/ 1095 h 5738228"/>
              <a:gd name="connsiteX2" fmla="*/ 4737901 w 5227431"/>
              <a:gd name="connsiteY2" fmla="*/ 9804 h 5738228"/>
              <a:gd name="connsiteX3" fmla="*/ 5227431 w 5227431"/>
              <a:gd name="connsiteY3" fmla="*/ 464500 h 5738228"/>
              <a:gd name="connsiteX4" fmla="*/ 5227431 w 5227431"/>
              <a:gd name="connsiteY4" fmla="*/ 5231282 h 5738228"/>
              <a:gd name="connsiteX5" fmla="*/ 4746609 w 5227431"/>
              <a:gd name="connsiteY5" fmla="*/ 5738228 h 5738228"/>
              <a:gd name="connsiteX6" fmla="*/ 480822 w 5227431"/>
              <a:gd name="connsiteY6" fmla="*/ 5729520 h 5738228"/>
              <a:gd name="connsiteX7" fmla="*/ 0 w 5227431"/>
              <a:gd name="connsiteY7" fmla="*/ 5205156 h 5738228"/>
              <a:gd name="connsiteX8" fmla="*/ 1 w 5227431"/>
              <a:gd name="connsiteY8" fmla="*/ 438374 h 5738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27431" h="5738228">
                <a:moveTo>
                  <a:pt x="1" y="438374"/>
                </a:moveTo>
                <a:cubicBezTo>
                  <a:pt x="1" y="-43609"/>
                  <a:pt x="24965" y="1095"/>
                  <a:pt x="506948" y="1095"/>
                </a:cubicBezTo>
                <a:lnTo>
                  <a:pt x="4737901" y="9804"/>
                </a:lnTo>
                <a:cubicBezTo>
                  <a:pt x="5219884" y="9804"/>
                  <a:pt x="5227431" y="-17483"/>
                  <a:pt x="5227431" y="464500"/>
                </a:cubicBezTo>
                <a:lnTo>
                  <a:pt x="5227431" y="5231282"/>
                </a:lnTo>
                <a:cubicBezTo>
                  <a:pt x="5227431" y="5713265"/>
                  <a:pt x="5228592" y="5738228"/>
                  <a:pt x="4746609" y="5738228"/>
                </a:cubicBezTo>
                <a:lnTo>
                  <a:pt x="480822" y="5729520"/>
                </a:lnTo>
                <a:cubicBezTo>
                  <a:pt x="-1161" y="5729520"/>
                  <a:pt x="0" y="5687139"/>
                  <a:pt x="0" y="5205156"/>
                </a:cubicBezTo>
                <a:cubicBezTo>
                  <a:pt x="0" y="3874583"/>
                  <a:pt x="1" y="1768947"/>
                  <a:pt x="1" y="438374"/>
                </a:cubicBezTo>
                <a:close/>
              </a:path>
            </a:pathLst>
          </a:custGeom>
          <a:noFill/>
          <a:ln w="19050">
            <a:solidFill>
              <a:srgbClr val="800080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1AA6C8F-A2AF-4E2D-8E7B-40BDB1262545}"/>
              </a:ext>
            </a:extLst>
          </p:cNvPr>
          <p:cNvSpPr txBox="1"/>
          <p:nvPr/>
        </p:nvSpPr>
        <p:spPr>
          <a:xfrm>
            <a:off x="8209629" y="951471"/>
            <a:ext cx="32743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Sugar-based Surfactants: </a:t>
            </a:r>
          </a:p>
          <a:p>
            <a:r>
              <a:rPr lang="en-GB" sz="2000" b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Greener Option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CB184DC-FD01-429B-AD76-41F549353F03}"/>
              </a:ext>
            </a:extLst>
          </p:cNvPr>
          <p:cNvSpPr txBox="1"/>
          <p:nvPr/>
        </p:nvSpPr>
        <p:spPr>
          <a:xfrm>
            <a:off x="9126970" y="2000227"/>
            <a:ext cx="27022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GB" sz="14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Not dependent on fossil-based </a:t>
            </a:r>
          </a:p>
          <a:p>
            <a:pPr algn="just"/>
            <a:r>
              <a:rPr lang="en-GB" sz="14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raw materials</a:t>
            </a: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3CB975CA-C50B-4ED2-A0C1-14C4880C4FDF}"/>
              </a:ext>
            </a:extLst>
          </p:cNvPr>
          <p:cNvGrpSpPr/>
          <p:nvPr/>
        </p:nvGrpSpPr>
        <p:grpSpPr>
          <a:xfrm>
            <a:off x="7791420" y="1920636"/>
            <a:ext cx="1831251" cy="799644"/>
            <a:chOff x="2189449" y="4259626"/>
            <a:chExt cx="2321015" cy="983273"/>
          </a:xfrm>
        </p:grpSpPr>
        <p:sp>
          <p:nvSpPr>
            <p:cNvPr id="92" name="橢圓 18">
              <a:extLst>
                <a:ext uri="{FF2B5EF4-FFF2-40B4-BE49-F238E27FC236}">
                  <a16:creationId xmlns:a16="http://schemas.microsoft.com/office/drawing/2014/main" id="{9589C065-1B01-4280-9E79-A7B3E62B9489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noFill/>
              </a:endParaRP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DC48C13C-AB75-4EB2-8501-1B6650D6D583}"/>
                </a:ext>
              </a:extLst>
            </p:cNvPr>
            <p:cNvSpPr txBox="1"/>
            <p:nvPr/>
          </p:nvSpPr>
          <p:spPr>
            <a:xfrm>
              <a:off x="3054276" y="4290163"/>
              <a:ext cx="639187" cy="491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b="1" dirty="0">
                  <a:solidFill>
                    <a:schemeClr val="bg1"/>
                  </a:solidFill>
                  <a:cs typeface="Arial" panose="020B0604020202020204" pitchFamily="34" charset="0"/>
                </a:rPr>
                <a:t>01</a:t>
              </a:r>
              <a:endParaRPr lang="en-GB" sz="20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273465B2-D86E-46B5-8E1A-B0AE3205766F}"/>
                </a:ext>
              </a:extLst>
            </p:cNvPr>
            <p:cNvSpPr txBox="1"/>
            <p:nvPr/>
          </p:nvSpPr>
          <p:spPr>
            <a:xfrm>
              <a:off x="2189449" y="4643525"/>
              <a:ext cx="2321015" cy="340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0"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Sustainable</a:t>
              </a:r>
            </a:p>
          </p:txBody>
        </p:sp>
      </p:grpSp>
      <p:sp>
        <p:nvSpPr>
          <p:cNvPr id="108" name="TextBox 107">
            <a:extLst>
              <a:ext uri="{FF2B5EF4-FFF2-40B4-BE49-F238E27FC236}">
                <a16:creationId xmlns:a16="http://schemas.microsoft.com/office/drawing/2014/main" id="{75DBE246-51D8-4BA1-B4A8-3A31DD2962D7}"/>
              </a:ext>
            </a:extLst>
          </p:cNvPr>
          <p:cNvSpPr txBox="1"/>
          <p:nvPr/>
        </p:nvSpPr>
        <p:spPr>
          <a:xfrm>
            <a:off x="9101450" y="5598752"/>
            <a:ext cx="2345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Non-Newtonian rheology</a:t>
            </a:r>
          </a:p>
        </p:txBody>
      </p: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F8BABD57-52FB-4CC5-8389-56757BDF26C2}"/>
              </a:ext>
            </a:extLst>
          </p:cNvPr>
          <p:cNvGrpSpPr/>
          <p:nvPr/>
        </p:nvGrpSpPr>
        <p:grpSpPr>
          <a:xfrm>
            <a:off x="7800942" y="5396456"/>
            <a:ext cx="1831251" cy="799644"/>
            <a:chOff x="2189449" y="4259626"/>
            <a:chExt cx="2321015" cy="983273"/>
          </a:xfrm>
        </p:grpSpPr>
        <p:sp>
          <p:nvSpPr>
            <p:cNvPr id="110" name="橢圓 18">
              <a:extLst>
                <a:ext uri="{FF2B5EF4-FFF2-40B4-BE49-F238E27FC236}">
                  <a16:creationId xmlns:a16="http://schemas.microsoft.com/office/drawing/2014/main" id="{93C33F85-1DD0-474E-9A32-2604A2C56A76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rgbClr val="8800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noFill/>
              </a:endParaRP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CCF697DA-5ECF-453C-AAEB-A85219F6DD1C}"/>
                </a:ext>
              </a:extLst>
            </p:cNvPr>
            <p:cNvSpPr txBox="1"/>
            <p:nvPr/>
          </p:nvSpPr>
          <p:spPr>
            <a:xfrm>
              <a:off x="3054276" y="4290163"/>
              <a:ext cx="639187" cy="491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b="1" dirty="0">
                  <a:solidFill>
                    <a:schemeClr val="bg1"/>
                  </a:solidFill>
                  <a:cs typeface="Arial" panose="020B0604020202020204" pitchFamily="34" charset="0"/>
                </a:rPr>
                <a:t>04</a:t>
              </a:r>
              <a:endParaRPr lang="en-GB" sz="20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0E36E6C3-8C1D-4B27-BE0C-6546B0AB1201}"/>
                </a:ext>
              </a:extLst>
            </p:cNvPr>
            <p:cNvSpPr txBox="1"/>
            <p:nvPr/>
          </p:nvSpPr>
          <p:spPr>
            <a:xfrm>
              <a:off x="2189449" y="4643525"/>
              <a:ext cx="2321015" cy="340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Rheology</a:t>
              </a:r>
              <a:endParaRPr kumimoji="0" lang="en-US" altLang="zh-TW" sz="1200" b="1" dirty="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endParaRPr>
            </a:p>
          </p:txBody>
        </p:sp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A74D7C-D365-42E0-977A-F3810515F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76D4D-523E-4AFC-A925-8C6F88F7FB8D}" type="slidenum">
              <a:rPr lang="en-GB" smtClean="0"/>
              <a:t>5</a:t>
            </a:fld>
            <a:endParaRPr lang="en-GB" dirty="0"/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8679BB5E-D161-8E06-08A9-394F34C38945}"/>
              </a:ext>
            </a:extLst>
          </p:cNvPr>
          <p:cNvSpPr txBox="1"/>
          <p:nvPr/>
        </p:nvSpPr>
        <p:spPr>
          <a:xfrm>
            <a:off x="315884" y="3543300"/>
            <a:ext cx="2182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880088"/>
                </a:solidFill>
              </a:rPr>
              <a:t>SANS: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533BA0B-4BF2-D0F2-96D3-4A5DB5B17DA1}"/>
              </a:ext>
            </a:extLst>
          </p:cNvPr>
          <p:cNvSpPr txBox="1"/>
          <p:nvPr/>
        </p:nvSpPr>
        <p:spPr>
          <a:xfrm>
            <a:off x="9108557" y="4440072"/>
            <a:ext cx="25322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CFCFC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Minimized impact on aquatic </a:t>
            </a:r>
          </a:p>
          <a:p>
            <a:r>
              <a:rPr lang="en-GB" sz="1400" dirty="0">
                <a:solidFill>
                  <a:srgbClr val="CFCFC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Environment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64BD5A7-6A42-1BFB-1AE8-894D1E705D30}"/>
              </a:ext>
            </a:extLst>
          </p:cNvPr>
          <p:cNvSpPr txBox="1"/>
          <p:nvPr/>
        </p:nvSpPr>
        <p:spPr>
          <a:xfrm>
            <a:off x="9101450" y="3331885"/>
            <a:ext cx="13372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CACAC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Biodegradable</a:t>
            </a:r>
          </a:p>
          <a:p>
            <a:endParaRPr lang="en-GB" sz="1400" dirty="0">
              <a:solidFill>
                <a:srgbClr val="880088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63A03A00-F862-1AE6-98E4-60B45843C63A}"/>
              </a:ext>
            </a:extLst>
          </p:cNvPr>
          <p:cNvGrpSpPr/>
          <p:nvPr/>
        </p:nvGrpSpPr>
        <p:grpSpPr>
          <a:xfrm>
            <a:off x="7798527" y="3114547"/>
            <a:ext cx="1831251" cy="799644"/>
            <a:chOff x="2189449" y="4259626"/>
            <a:chExt cx="2321015" cy="983273"/>
          </a:xfrm>
        </p:grpSpPr>
        <p:sp>
          <p:nvSpPr>
            <p:cNvPr id="65" name="橢圓 18">
              <a:extLst>
                <a:ext uri="{FF2B5EF4-FFF2-40B4-BE49-F238E27FC236}">
                  <a16:creationId xmlns:a16="http://schemas.microsoft.com/office/drawing/2014/main" id="{AD83E447-C7AE-BB79-1DB5-329DE101FEC5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rgbClr val="D9D9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solidFill>
                  <a:srgbClr val="D9D9D9"/>
                </a:solidFill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24FEA38B-936B-6FAC-3B06-BDAFC20780DE}"/>
                </a:ext>
              </a:extLst>
            </p:cNvPr>
            <p:cNvSpPr txBox="1"/>
            <p:nvPr/>
          </p:nvSpPr>
          <p:spPr>
            <a:xfrm>
              <a:off x="3054276" y="4290163"/>
              <a:ext cx="639187" cy="491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b="1" dirty="0">
                  <a:solidFill>
                    <a:schemeClr val="bg1"/>
                  </a:solidFill>
                  <a:cs typeface="Arial" panose="020B0604020202020204" pitchFamily="34" charset="0"/>
                </a:rPr>
                <a:t>02</a:t>
              </a:r>
              <a:endParaRPr lang="en-GB" sz="20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9F0BEE34-8B8D-42EF-62E4-334B974F901B}"/>
                </a:ext>
              </a:extLst>
            </p:cNvPr>
            <p:cNvSpPr txBox="1"/>
            <p:nvPr/>
          </p:nvSpPr>
          <p:spPr>
            <a:xfrm>
              <a:off x="2189449" y="4643525"/>
              <a:ext cx="2321015" cy="340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0"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Stability</a:t>
              </a: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8FECDA94-6DD1-1E2C-2C3C-5E4CA5B26109}"/>
              </a:ext>
            </a:extLst>
          </p:cNvPr>
          <p:cNvGrpSpPr/>
          <p:nvPr/>
        </p:nvGrpSpPr>
        <p:grpSpPr>
          <a:xfrm>
            <a:off x="7808049" y="4321346"/>
            <a:ext cx="1831251" cy="799644"/>
            <a:chOff x="2189449" y="4259626"/>
            <a:chExt cx="2321015" cy="983273"/>
          </a:xfrm>
        </p:grpSpPr>
        <p:sp>
          <p:nvSpPr>
            <p:cNvPr id="72" name="橢圓 18">
              <a:extLst>
                <a:ext uri="{FF2B5EF4-FFF2-40B4-BE49-F238E27FC236}">
                  <a16:creationId xmlns:a16="http://schemas.microsoft.com/office/drawing/2014/main" id="{B285C897-D3A2-9308-6AA5-837837C32A62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rgbClr val="D9D9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noFill/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88074E57-1CC9-2A1C-DBFA-C007DB22BA53}"/>
                </a:ext>
              </a:extLst>
            </p:cNvPr>
            <p:cNvSpPr txBox="1"/>
            <p:nvPr/>
          </p:nvSpPr>
          <p:spPr>
            <a:xfrm>
              <a:off x="3054276" y="4290163"/>
              <a:ext cx="639187" cy="491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b="1" dirty="0">
                  <a:solidFill>
                    <a:schemeClr val="bg1"/>
                  </a:solidFill>
                  <a:cs typeface="Arial" panose="020B0604020202020204" pitchFamily="34" charset="0"/>
                </a:rPr>
                <a:t>03</a:t>
              </a:r>
              <a:endParaRPr lang="en-GB" sz="20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4ACDC0C3-F498-545D-4A48-AC5A362A8DB9}"/>
                </a:ext>
              </a:extLst>
            </p:cNvPr>
            <p:cNvSpPr txBox="1"/>
            <p:nvPr/>
          </p:nvSpPr>
          <p:spPr>
            <a:xfrm>
              <a:off x="2189449" y="4643525"/>
              <a:ext cx="2321015" cy="340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Ecosystem</a:t>
              </a:r>
              <a:endParaRPr kumimoji="0" lang="en-US" altLang="zh-TW" sz="1200" b="1" dirty="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endParaRPr>
            </a:p>
          </p:txBody>
        </p:sp>
      </p:grpSp>
      <p:pic>
        <p:nvPicPr>
          <p:cNvPr id="5" name="Bildobjekt 12">
            <a:extLst>
              <a:ext uri="{FF2B5EF4-FFF2-40B4-BE49-F238E27FC236}">
                <a16:creationId xmlns:a16="http://schemas.microsoft.com/office/drawing/2014/main" id="{B9BC3B37-A3E5-8E3B-7518-E5BA74BD75E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67953" y="3613555"/>
            <a:ext cx="3625472" cy="27188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715882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65">
            <a:extLst>
              <a:ext uri="{FF2B5EF4-FFF2-40B4-BE49-F238E27FC236}">
                <a16:creationId xmlns:a16="http://schemas.microsoft.com/office/drawing/2014/main" id="{5BA55235-ADB5-4F6A-8A0B-756FECF6DFB5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0" y="0"/>
            <a:ext cx="12186070" cy="6858000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B74D1D84-2379-4892-B430-0687D7ED681A}"/>
              </a:ext>
            </a:extLst>
          </p:cNvPr>
          <p:cNvGrpSpPr/>
          <p:nvPr/>
        </p:nvGrpSpPr>
        <p:grpSpPr>
          <a:xfrm>
            <a:off x="2144596" y="1480916"/>
            <a:ext cx="390898" cy="512902"/>
            <a:chOff x="1937029" y="2426379"/>
            <a:chExt cx="461374" cy="605374"/>
          </a:xfrm>
        </p:grpSpPr>
        <p:pic>
          <p:nvPicPr>
            <p:cNvPr id="23" name="Picture 6" descr="Phase behavior within the worm-like micelle microstructure">
              <a:extLst>
                <a:ext uri="{FF2B5EF4-FFF2-40B4-BE49-F238E27FC236}">
                  <a16:creationId xmlns:a16="http://schemas.microsoft.com/office/drawing/2014/main" id="{A344BFCD-0E9F-4DEC-B93E-756AD54AEB6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52" t="-686" r="84761" b="83579"/>
            <a:stretch/>
          </p:blipFill>
          <p:spPr bwMode="auto">
            <a:xfrm rot="1326331">
              <a:off x="2029652" y="2426379"/>
              <a:ext cx="368751" cy="5642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5E9B2AD-698B-47D5-A0D7-52E087AC7D9D}"/>
                </a:ext>
              </a:extLst>
            </p:cNvPr>
            <p:cNvSpPr/>
            <p:nvPr/>
          </p:nvSpPr>
          <p:spPr>
            <a:xfrm>
              <a:off x="1937029" y="2859967"/>
              <a:ext cx="147106" cy="1717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C971A88D-55B3-419E-9EB8-D8675B413113}"/>
              </a:ext>
            </a:extLst>
          </p:cNvPr>
          <p:cNvSpPr txBox="1"/>
          <p:nvPr/>
        </p:nvSpPr>
        <p:spPr>
          <a:xfrm>
            <a:off x="2627311" y="1530935"/>
            <a:ext cx="585537" cy="376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=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48AAAE2-1B3D-4031-B87E-9882397BEDF4}"/>
              </a:ext>
            </a:extLst>
          </p:cNvPr>
          <p:cNvGrpSpPr/>
          <p:nvPr/>
        </p:nvGrpSpPr>
        <p:grpSpPr>
          <a:xfrm>
            <a:off x="907425" y="1426038"/>
            <a:ext cx="1252286" cy="732250"/>
            <a:chOff x="5670885" y="3562890"/>
            <a:chExt cx="1692441" cy="1049215"/>
          </a:xfrm>
        </p:grpSpPr>
        <p:pic>
          <p:nvPicPr>
            <p:cNvPr id="34" name="Picture 6" descr="Phase behavior within the worm-like micelle microstructure">
              <a:extLst>
                <a:ext uri="{FF2B5EF4-FFF2-40B4-BE49-F238E27FC236}">
                  <a16:creationId xmlns:a16="http://schemas.microsoft.com/office/drawing/2014/main" id="{5A15E76A-A9F1-4037-A510-C50147FC165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598" t="2213" r="34768" b="73190"/>
            <a:stretch/>
          </p:blipFill>
          <p:spPr bwMode="auto">
            <a:xfrm>
              <a:off x="5670885" y="3562890"/>
              <a:ext cx="1051159" cy="9850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7E54D448-0EE6-45CD-913F-7DB94BB3E1BD}"/>
                </a:ext>
              </a:extLst>
            </p:cNvPr>
            <p:cNvSpPr/>
            <p:nvPr/>
          </p:nvSpPr>
          <p:spPr>
            <a:xfrm>
              <a:off x="7194884" y="4403558"/>
              <a:ext cx="168442" cy="2085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880088"/>
                </a:solidFill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C310B1A-C899-403D-A7C0-9F6A3F7FA4B4}"/>
              </a:ext>
            </a:extLst>
          </p:cNvPr>
          <p:cNvGrpSpPr/>
          <p:nvPr/>
        </p:nvGrpSpPr>
        <p:grpSpPr>
          <a:xfrm>
            <a:off x="362815" y="2509191"/>
            <a:ext cx="1773705" cy="788330"/>
            <a:chOff x="5670884" y="3429000"/>
            <a:chExt cx="2406316" cy="1183105"/>
          </a:xfrm>
        </p:grpSpPr>
        <p:pic>
          <p:nvPicPr>
            <p:cNvPr id="37" name="Picture 6" descr="Phase behavior within the worm-like micelle microstructure">
              <a:extLst>
                <a:ext uri="{FF2B5EF4-FFF2-40B4-BE49-F238E27FC236}">
                  <a16:creationId xmlns:a16="http://schemas.microsoft.com/office/drawing/2014/main" id="{59548379-67C9-4356-B5A5-624A566948F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394" t="30378" r="-340" b="41682"/>
            <a:stretch/>
          </p:blipFill>
          <p:spPr bwMode="auto">
            <a:xfrm>
              <a:off x="5670884" y="3429000"/>
              <a:ext cx="2406316" cy="1118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680CC8B5-6A36-4404-9912-FFEBD0AAA259}"/>
                </a:ext>
              </a:extLst>
            </p:cNvPr>
            <p:cNvSpPr/>
            <p:nvPr/>
          </p:nvSpPr>
          <p:spPr>
            <a:xfrm>
              <a:off x="7194884" y="4403558"/>
              <a:ext cx="168442" cy="2085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880088"/>
                </a:solidFill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CD933FD-8713-4080-B460-C038E079AC3C}"/>
              </a:ext>
            </a:extLst>
          </p:cNvPr>
          <p:cNvGrpSpPr/>
          <p:nvPr/>
        </p:nvGrpSpPr>
        <p:grpSpPr>
          <a:xfrm>
            <a:off x="2128619" y="2508919"/>
            <a:ext cx="390898" cy="512902"/>
            <a:chOff x="1937029" y="2426379"/>
            <a:chExt cx="461374" cy="605374"/>
          </a:xfrm>
        </p:grpSpPr>
        <p:pic>
          <p:nvPicPr>
            <p:cNvPr id="40" name="Picture 6" descr="Phase behavior within the worm-like micelle microstructure">
              <a:extLst>
                <a:ext uri="{FF2B5EF4-FFF2-40B4-BE49-F238E27FC236}">
                  <a16:creationId xmlns:a16="http://schemas.microsoft.com/office/drawing/2014/main" id="{EF5B83B4-E9D5-49C8-B11D-6454894DF9B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52" t="-686" r="84761" b="83579"/>
            <a:stretch/>
          </p:blipFill>
          <p:spPr bwMode="auto">
            <a:xfrm rot="1326331">
              <a:off x="2029652" y="2426379"/>
              <a:ext cx="368751" cy="5642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558B195C-65EF-4A02-9521-476E8145CD14}"/>
                </a:ext>
              </a:extLst>
            </p:cNvPr>
            <p:cNvSpPr/>
            <p:nvPr/>
          </p:nvSpPr>
          <p:spPr>
            <a:xfrm>
              <a:off x="1937029" y="2859967"/>
              <a:ext cx="147106" cy="1717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6897EF40-3578-4319-A521-AC19A3E586CF}"/>
              </a:ext>
            </a:extLst>
          </p:cNvPr>
          <p:cNvSpPr txBox="1"/>
          <p:nvPr/>
        </p:nvSpPr>
        <p:spPr>
          <a:xfrm>
            <a:off x="2611334" y="2558938"/>
            <a:ext cx="585537" cy="376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=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9B4A8148-AA0A-4D37-9D59-44AE79EE945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245"/>
          <a:stretch/>
        </p:blipFill>
        <p:spPr>
          <a:xfrm>
            <a:off x="3196142" y="1404407"/>
            <a:ext cx="3644328" cy="1044824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EE74B501-D4FF-46A1-9095-D47ECC564DC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91" t="34370" r="691" b="31875"/>
          <a:stretch/>
        </p:blipFill>
        <p:spPr>
          <a:xfrm>
            <a:off x="3157031" y="2309092"/>
            <a:ext cx="3644328" cy="1044824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2DB2099D-8CD7-4226-A437-75F4F95AFC89}"/>
              </a:ext>
            </a:extLst>
          </p:cNvPr>
          <p:cNvSpPr txBox="1"/>
          <p:nvPr/>
        </p:nvSpPr>
        <p:spPr>
          <a:xfrm>
            <a:off x="336596" y="898208"/>
            <a:ext cx="2182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880088"/>
                </a:solidFill>
              </a:rPr>
              <a:t>Previous study: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3CD0BEA-0805-40A3-8347-ACE043F94E3F}"/>
              </a:ext>
            </a:extLst>
          </p:cNvPr>
          <p:cNvSpPr txBox="1"/>
          <p:nvPr/>
        </p:nvSpPr>
        <p:spPr>
          <a:xfrm>
            <a:off x="5142498" y="2351413"/>
            <a:ext cx="9124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dirty="0"/>
              <a:t>α</a:t>
            </a:r>
            <a:r>
              <a:rPr lang="sv-SE" sz="1400" dirty="0"/>
              <a:t>-</a:t>
            </a:r>
            <a:r>
              <a:rPr lang="sv-SE" sz="1400" dirty="0" err="1"/>
              <a:t>anomer</a:t>
            </a:r>
            <a:endParaRPr lang="en-GB" sz="1400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2DC6160-1322-4A9F-9A03-AF7FD1F13960}"/>
              </a:ext>
            </a:extLst>
          </p:cNvPr>
          <p:cNvSpPr txBox="1"/>
          <p:nvPr/>
        </p:nvSpPr>
        <p:spPr>
          <a:xfrm>
            <a:off x="5145705" y="3168320"/>
            <a:ext cx="9060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dirty="0"/>
              <a:t>β</a:t>
            </a:r>
            <a:r>
              <a:rPr lang="sv-SE" sz="1400" dirty="0"/>
              <a:t>-</a:t>
            </a:r>
            <a:r>
              <a:rPr lang="sv-SE" sz="1400" dirty="0" err="1"/>
              <a:t>anomer</a:t>
            </a:r>
            <a:endParaRPr lang="en-GB" sz="1400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9BABE538-D5C7-4218-9DAC-4BC52504F2D0}"/>
              </a:ext>
            </a:extLst>
          </p:cNvPr>
          <p:cNvSpPr txBox="1"/>
          <p:nvPr/>
        </p:nvSpPr>
        <p:spPr>
          <a:xfrm>
            <a:off x="292692" y="175148"/>
            <a:ext cx="9346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880088"/>
                </a:solidFill>
              </a:rPr>
              <a:t>Background and Aims</a:t>
            </a: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1B55EA7D-916D-43EF-BE9E-5273CB42A053}"/>
              </a:ext>
            </a:extLst>
          </p:cNvPr>
          <p:cNvCxnSpPr>
            <a:cxnSpLocks/>
          </p:cNvCxnSpPr>
          <p:nvPr/>
        </p:nvCxnSpPr>
        <p:spPr>
          <a:xfrm>
            <a:off x="151282" y="607336"/>
            <a:ext cx="11532719" cy="29477"/>
          </a:xfrm>
          <a:prstGeom prst="line">
            <a:avLst/>
          </a:prstGeom>
          <a:ln w="28575">
            <a:solidFill>
              <a:srgbClr val="8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ectangle: Rounded Corners 376">
            <a:extLst>
              <a:ext uri="{FF2B5EF4-FFF2-40B4-BE49-F238E27FC236}">
                <a16:creationId xmlns:a16="http://schemas.microsoft.com/office/drawing/2014/main" id="{0FBD3EF1-6DCA-4AA0-93BE-62064FA4D1C7}"/>
              </a:ext>
            </a:extLst>
          </p:cNvPr>
          <p:cNvSpPr/>
          <p:nvPr/>
        </p:nvSpPr>
        <p:spPr>
          <a:xfrm>
            <a:off x="207340" y="844410"/>
            <a:ext cx="7537872" cy="5595320"/>
          </a:xfrm>
          <a:custGeom>
            <a:avLst/>
            <a:gdLst>
              <a:gd name="connsiteX0" fmla="*/ 0 w 5236139"/>
              <a:gd name="connsiteY0" fmla="*/ 872707 h 5737133"/>
              <a:gd name="connsiteX1" fmla="*/ 872707 w 5236139"/>
              <a:gd name="connsiteY1" fmla="*/ 0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0 w 5236139"/>
              <a:gd name="connsiteY8" fmla="*/ 872707 h 5737133"/>
              <a:gd name="connsiteX0" fmla="*/ 8709 w 5236139"/>
              <a:gd name="connsiteY0" fmla="*/ 446594 h 5737740"/>
              <a:gd name="connsiteX1" fmla="*/ 872707 w 5236139"/>
              <a:gd name="connsiteY1" fmla="*/ 607 h 5737740"/>
              <a:gd name="connsiteX2" fmla="*/ 4363432 w 5236139"/>
              <a:gd name="connsiteY2" fmla="*/ 607 h 5737740"/>
              <a:gd name="connsiteX3" fmla="*/ 5236139 w 5236139"/>
              <a:gd name="connsiteY3" fmla="*/ 873314 h 5737740"/>
              <a:gd name="connsiteX4" fmla="*/ 5236139 w 5236139"/>
              <a:gd name="connsiteY4" fmla="*/ 4865033 h 5737740"/>
              <a:gd name="connsiteX5" fmla="*/ 4363432 w 5236139"/>
              <a:gd name="connsiteY5" fmla="*/ 5737740 h 5737740"/>
              <a:gd name="connsiteX6" fmla="*/ 872707 w 5236139"/>
              <a:gd name="connsiteY6" fmla="*/ 5737740 h 5737740"/>
              <a:gd name="connsiteX7" fmla="*/ 0 w 5236139"/>
              <a:gd name="connsiteY7" fmla="*/ 4865033 h 5737740"/>
              <a:gd name="connsiteX8" fmla="*/ 8709 w 5236139"/>
              <a:gd name="connsiteY8" fmla="*/ 446594 h 5737740"/>
              <a:gd name="connsiteX0" fmla="*/ 8709 w 5236139"/>
              <a:gd name="connsiteY0" fmla="*/ 445987 h 5737133"/>
              <a:gd name="connsiteX1" fmla="*/ 515656 w 5236139"/>
              <a:gd name="connsiteY1" fmla="*/ 8708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8709 w 5236139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863999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5238895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45841"/>
              <a:gd name="connsiteX1" fmla="*/ 506948 w 5227431"/>
              <a:gd name="connsiteY1" fmla="*/ 8708 h 5745841"/>
              <a:gd name="connsiteX2" fmla="*/ 4354724 w 5227431"/>
              <a:gd name="connsiteY2" fmla="*/ 0 h 5745841"/>
              <a:gd name="connsiteX3" fmla="*/ 5227431 w 5227431"/>
              <a:gd name="connsiteY3" fmla="*/ 872707 h 5745841"/>
              <a:gd name="connsiteX4" fmla="*/ 5227431 w 5227431"/>
              <a:gd name="connsiteY4" fmla="*/ 5238895 h 5745841"/>
              <a:gd name="connsiteX5" fmla="*/ 4746609 w 5227431"/>
              <a:gd name="connsiteY5" fmla="*/ 5745841 h 5745841"/>
              <a:gd name="connsiteX6" fmla="*/ 480822 w 5227431"/>
              <a:gd name="connsiteY6" fmla="*/ 5737133 h 5745841"/>
              <a:gd name="connsiteX7" fmla="*/ 0 w 5227431"/>
              <a:gd name="connsiteY7" fmla="*/ 5212769 h 5745841"/>
              <a:gd name="connsiteX8" fmla="*/ 1 w 5227431"/>
              <a:gd name="connsiteY8" fmla="*/ 445987 h 5745841"/>
              <a:gd name="connsiteX0" fmla="*/ 1 w 5227431"/>
              <a:gd name="connsiteY0" fmla="*/ 446002 h 5745856"/>
              <a:gd name="connsiteX1" fmla="*/ 506948 w 5227431"/>
              <a:gd name="connsiteY1" fmla="*/ 8723 h 5745856"/>
              <a:gd name="connsiteX2" fmla="*/ 4354724 w 5227431"/>
              <a:gd name="connsiteY2" fmla="*/ 15 h 5745856"/>
              <a:gd name="connsiteX3" fmla="*/ 5227431 w 5227431"/>
              <a:gd name="connsiteY3" fmla="*/ 472128 h 5745856"/>
              <a:gd name="connsiteX4" fmla="*/ 5227431 w 5227431"/>
              <a:gd name="connsiteY4" fmla="*/ 5238910 h 5745856"/>
              <a:gd name="connsiteX5" fmla="*/ 4746609 w 5227431"/>
              <a:gd name="connsiteY5" fmla="*/ 5745856 h 5745856"/>
              <a:gd name="connsiteX6" fmla="*/ 480822 w 5227431"/>
              <a:gd name="connsiteY6" fmla="*/ 5737148 h 5745856"/>
              <a:gd name="connsiteX7" fmla="*/ 0 w 5227431"/>
              <a:gd name="connsiteY7" fmla="*/ 5212784 h 5745856"/>
              <a:gd name="connsiteX8" fmla="*/ 1 w 5227431"/>
              <a:gd name="connsiteY8" fmla="*/ 446002 h 5745856"/>
              <a:gd name="connsiteX0" fmla="*/ 1 w 5227431"/>
              <a:gd name="connsiteY0" fmla="*/ 438374 h 5738228"/>
              <a:gd name="connsiteX1" fmla="*/ 506948 w 5227431"/>
              <a:gd name="connsiteY1" fmla="*/ 1095 h 5738228"/>
              <a:gd name="connsiteX2" fmla="*/ 4737901 w 5227431"/>
              <a:gd name="connsiteY2" fmla="*/ 9804 h 5738228"/>
              <a:gd name="connsiteX3" fmla="*/ 5227431 w 5227431"/>
              <a:gd name="connsiteY3" fmla="*/ 464500 h 5738228"/>
              <a:gd name="connsiteX4" fmla="*/ 5227431 w 5227431"/>
              <a:gd name="connsiteY4" fmla="*/ 5231282 h 5738228"/>
              <a:gd name="connsiteX5" fmla="*/ 4746609 w 5227431"/>
              <a:gd name="connsiteY5" fmla="*/ 5738228 h 5738228"/>
              <a:gd name="connsiteX6" fmla="*/ 480822 w 5227431"/>
              <a:gd name="connsiteY6" fmla="*/ 5729520 h 5738228"/>
              <a:gd name="connsiteX7" fmla="*/ 0 w 5227431"/>
              <a:gd name="connsiteY7" fmla="*/ 5205156 h 5738228"/>
              <a:gd name="connsiteX8" fmla="*/ 1 w 5227431"/>
              <a:gd name="connsiteY8" fmla="*/ 438374 h 5738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27431" h="5738228">
                <a:moveTo>
                  <a:pt x="1" y="438374"/>
                </a:moveTo>
                <a:cubicBezTo>
                  <a:pt x="1" y="-43609"/>
                  <a:pt x="24965" y="1095"/>
                  <a:pt x="506948" y="1095"/>
                </a:cubicBezTo>
                <a:lnTo>
                  <a:pt x="4737901" y="9804"/>
                </a:lnTo>
                <a:cubicBezTo>
                  <a:pt x="5219884" y="9804"/>
                  <a:pt x="5227431" y="-17483"/>
                  <a:pt x="5227431" y="464500"/>
                </a:cubicBezTo>
                <a:lnTo>
                  <a:pt x="5227431" y="5231282"/>
                </a:lnTo>
                <a:cubicBezTo>
                  <a:pt x="5227431" y="5713265"/>
                  <a:pt x="5228592" y="5738228"/>
                  <a:pt x="4746609" y="5738228"/>
                </a:cubicBezTo>
                <a:lnTo>
                  <a:pt x="480822" y="5729520"/>
                </a:lnTo>
                <a:cubicBezTo>
                  <a:pt x="-1161" y="5729520"/>
                  <a:pt x="0" y="5687139"/>
                  <a:pt x="0" y="5205156"/>
                </a:cubicBezTo>
                <a:cubicBezTo>
                  <a:pt x="0" y="3874583"/>
                  <a:pt x="1" y="1768947"/>
                  <a:pt x="1" y="438374"/>
                </a:cubicBezTo>
                <a:close/>
              </a:path>
            </a:pathLst>
          </a:custGeom>
          <a:noFill/>
          <a:ln w="19050">
            <a:solidFill>
              <a:srgbClr val="800080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7" name="Rectangle: Rounded Corners 376">
            <a:extLst>
              <a:ext uri="{FF2B5EF4-FFF2-40B4-BE49-F238E27FC236}">
                <a16:creationId xmlns:a16="http://schemas.microsoft.com/office/drawing/2014/main" id="{63C7A8C7-F2FD-4FA9-86FC-48D0F8E8662D}"/>
              </a:ext>
            </a:extLst>
          </p:cNvPr>
          <p:cNvSpPr/>
          <p:nvPr/>
        </p:nvSpPr>
        <p:spPr>
          <a:xfrm>
            <a:off x="8025388" y="898208"/>
            <a:ext cx="3756369" cy="5509965"/>
          </a:xfrm>
          <a:custGeom>
            <a:avLst/>
            <a:gdLst>
              <a:gd name="connsiteX0" fmla="*/ 0 w 5236139"/>
              <a:gd name="connsiteY0" fmla="*/ 872707 h 5737133"/>
              <a:gd name="connsiteX1" fmla="*/ 872707 w 5236139"/>
              <a:gd name="connsiteY1" fmla="*/ 0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0 w 5236139"/>
              <a:gd name="connsiteY8" fmla="*/ 872707 h 5737133"/>
              <a:gd name="connsiteX0" fmla="*/ 8709 w 5236139"/>
              <a:gd name="connsiteY0" fmla="*/ 446594 h 5737740"/>
              <a:gd name="connsiteX1" fmla="*/ 872707 w 5236139"/>
              <a:gd name="connsiteY1" fmla="*/ 607 h 5737740"/>
              <a:gd name="connsiteX2" fmla="*/ 4363432 w 5236139"/>
              <a:gd name="connsiteY2" fmla="*/ 607 h 5737740"/>
              <a:gd name="connsiteX3" fmla="*/ 5236139 w 5236139"/>
              <a:gd name="connsiteY3" fmla="*/ 873314 h 5737740"/>
              <a:gd name="connsiteX4" fmla="*/ 5236139 w 5236139"/>
              <a:gd name="connsiteY4" fmla="*/ 4865033 h 5737740"/>
              <a:gd name="connsiteX5" fmla="*/ 4363432 w 5236139"/>
              <a:gd name="connsiteY5" fmla="*/ 5737740 h 5737740"/>
              <a:gd name="connsiteX6" fmla="*/ 872707 w 5236139"/>
              <a:gd name="connsiteY6" fmla="*/ 5737740 h 5737740"/>
              <a:gd name="connsiteX7" fmla="*/ 0 w 5236139"/>
              <a:gd name="connsiteY7" fmla="*/ 4865033 h 5737740"/>
              <a:gd name="connsiteX8" fmla="*/ 8709 w 5236139"/>
              <a:gd name="connsiteY8" fmla="*/ 446594 h 5737740"/>
              <a:gd name="connsiteX0" fmla="*/ 8709 w 5236139"/>
              <a:gd name="connsiteY0" fmla="*/ 445987 h 5737133"/>
              <a:gd name="connsiteX1" fmla="*/ 515656 w 5236139"/>
              <a:gd name="connsiteY1" fmla="*/ 8708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8709 w 5236139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863999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5238895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45841"/>
              <a:gd name="connsiteX1" fmla="*/ 506948 w 5227431"/>
              <a:gd name="connsiteY1" fmla="*/ 8708 h 5745841"/>
              <a:gd name="connsiteX2" fmla="*/ 4354724 w 5227431"/>
              <a:gd name="connsiteY2" fmla="*/ 0 h 5745841"/>
              <a:gd name="connsiteX3" fmla="*/ 5227431 w 5227431"/>
              <a:gd name="connsiteY3" fmla="*/ 872707 h 5745841"/>
              <a:gd name="connsiteX4" fmla="*/ 5227431 w 5227431"/>
              <a:gd name="connsiteY4" fmla="*/ 5238895 h 5745841"/>
              <a:gd name="connsiteX5" fmla="*/ 4746609 w 5227431"/>
              <a:gd name="connsiteY5" fmla="*/ 5745841 h 5745841"/>
              <a:gd name="connsiteX6" fmla="*/ 480822 w 5227431"/>
              <a:gd name="connsiteY6" fmla="*/ 5737133 h 5745841"/>
              <a:gd name="connsiteX7" fmla="*/ 0 w 5227431"/>
              <a:gd name="connsiteY7" fmla="*/ 5212769 h 5745841"/>
              <a:gd name="connsiteX8" fmla="*/ 1 w 5227431"/>
              <a:gd name="connsiteY8" fmla="*/ 445987 h 5745841"/>
              <a:gd name="connsiteX0" fmla="*/ 1 w 5227431"/>
              <a:gd name="connsiteY0" fmla="*/ 446002 h 5745856"/>
              <a:gd name="connsiteX1" fmla="*/ 506948 w 5227431"/>
              <a:gd name="connsiteY1" fmla="*/ 8723 h 5745856"/>
              <a:gd name="connsiteX2" fmla="*/ 4354724 w 5227431"/>
              <a:gd name="connsiteY2" fmla="*/ 15 h 5745856"/>
              <a:gd name="connsiteX3" fmla="*/ 5227431 w 5227431"/>
              <a:gd name="connsiteY3" fmla="*/ 472128 h 5745856"/>
              <a:gd name="connsiteX4" fmla="*/ 5227431 w 5227431"/>
              <a:gd name="connsiteY4" fmla="*/ 5238910 h 5745856"/>
              <a:gd name="connsiteX5" fmla="*/ 4746609 w 5227431"/>
              <a:gd name="connsiteY5" fmla="*/ 5745856 h 5745856"/>
              <a:gd name="connsiteX6" fmla="*/ 480822 w 5227431"/>
              <a:gd name="connsiteY6" fmla="*/ 5737148 h 5745856"/>
              <a:gd name="connsiteX7" fmla="*/ 0 w 5227431"/>
              <a:gd name="connsiteY7" fmla="*/ 5212784 h 5745856"/>
              <a:gd name="connsiteX8" fmla="*/ 1 w 5227431"/>
              <a:gd name="connsiteY8" fmla="*/ 446002 h 5745856"/>
              <a:gd name="connsiteX0" fmla="*/ 1 w 5227431"/>
              <a:gd name="connsiteY0" fmla="*/ 438374 h 5738228"/>
              <a:gd name="connsiteX1" fmla="*/ 506948 w 5227431"/>
              <a:gd name="connsiteY1" fmla="*/ 1095 h 5738228"/>
              <a:gd name="connsiteX2" fmla="*/ 4737901 w 5227431"/>
              <a:gd name="connsiteY2" fmla="*/ 9804 h 5738228"/>
              <a:gd name="connsiteX3" fmla="*/ 5227431 w 5227431"/>
              <a:gd name="connsiteY3" fmla="*/ 464500 h 5738228"/>
              <a:gd name="connsiteX4" fmla="*/ 5227431 w 5227431"/>
              <a:gd name="connsiteY4" fmla="*/ 5231282 h 5738228"/>
              <a:gd name="connsiteX5" fmla="*/ 4746609 w 5227431"/>
              <a:gd name="connsiteY5" fmla="*/ 5738228 h 5738228"/>
              <a:gd name="connsiteX6" fmla="*/ 480822 w 5227431"/>
              <a:gd name="connsiteY6" fmla="*/ 5729520 h 5738228"/>
              <a:gd name="connsiteX7" fmla="*/ 0 w 5227431"/>
              <a:gd name="connsiteY7" fmla="*/ 5205156 h 5738228"/>
              <a:gd name="connsiteX8" fmla="*/ 1 w 5227431"/>
              <a:gd name="connsiteY8" fmla="*/ 438374 h 5738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27431" h="5738228">
                <a:moveTo>
                  <a:pt x="1" y="438374"/>
                </a:moveTo>
                <a:cubicBezTo>
                  <a:pt x="1" y="-43609"/>
                  <a:pt x="24965" y="1095"/>
                  <a:pt x="506948" y="1095"/>
                </a:cubicBezTo>
                <a:lnTo>
                  <a:pt x="4737901" y="9804"/>
                </a:lnTo>
                <a:cubicBezTo>
                  <a:pt x="5219884" y="9804"/>
                  <a:pt x="5227431" y="-17483"/>
                  <a:pt x="5227431" y="464500"/>
                </a:cubicBezTo>
                <a:lnTo>
                  <a:pt x="5227431" y="5231282"/>
                </a:lnTo>
                <a:cubicBezTo>
                  <a:pt x="5227431" y="5713265"/>
                  <a:pt x="5228592" y="5738228"/>
                  <a:pt x="4746609" y="5738228"/>
                </a:cubicBezTo>
                <a:lnTo>
                  <a:pt x="480822" y="5729520"/>
                </a:lnTo>
                <a:cubicBezTo>
                  <a:pt x="-1161" y="5729520"/>
                  <a:pt x="0" y="5687139"/>
                  <a:pt x="0" y="5205156"/>
                </a:cubicBezTo>
                <a:cubicBezTo>
                  <a:pt x="0" y="3874583"/>
                  <a:pt x="1" y="1768947"/>
                  <a:pt x="1" y="438374"/>
                </a:cubicBezTo>
                <a:close/>
              </a:path>
            </a:pathLst>
          </a:custGeom>
          <a:noFill/>
          <a:ln w="19050">
            <a:solidFill>
              <a:srgbClr val="800080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1AA6C8F-A2AF-4E2D-8E7B-40BDB1262545}"/>
              </a:ext>
            </a:extLst>
          </p:cNvPr>
          <p:cNvSpPr txBox="1"/>
          <p:nvPr/>
        </p:nvSpPr>
        <p:spPr>
          <a:xfrm>
            <a:off x="8209629" y="951471"/>
            <a:ext cx="32743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Sugar-based Surfactants: </a:t>
            </a:r>
          </a:p>
          <a:p>
            <a:r>
              <a:rPr lang="en-GB" sz="2000" b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Greener Option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CB184DC-FD01-429B-AD76-41F549353F03}"/>
              </a:ext>
            </a:extLst>
          </p:cNvPr>
          <p:cNvSpPr txBox="1"/>
          <p:nvPr/>
        </p:nvSpPr>
        <p:spPr>
          <a:xfrm>
            <a:off x="9126970" y="2000227"/>
            <a:ext cx="27022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GB" sz="14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Not dependent on fossil-based </a:t>
            </a:r>
          </a:p>
          <a:p>
            <a:pPr algn="just"/>
            <a:r>
              <a:rPr lang="en-GB" sz="14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raw materials</a:t>
            </a: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3CB975CA-C50B-4ED2-A0C1-14C4880C4FDF}"/>
              </a:ext>
            </a:extLst>
          </p:cNvPr>
          <p:cNvGrpSpPr/>
          <p:nvPr/>
        </p:nvGrpSpPr>
        <p:grpSpPr>
          <a:xfrm>
            <a:off x="7791420" y="1920636"/>
            <a:ext cx="1831251" cy="799644"/>
            <a:chOff x="2189449" y="4259626"/>
            <a:chExt cx="2321015" cy="983273"/>
          </a:xfrm>
        </p:grpSpPr>
        <p:sp>
          <p:nvSpPr>
            <p:cNvPr id="92" name="橢圓 18">
              <a:extLst>
                <a:ext uri="{FF2B5EF4-FFF2-40B4-BE49-F238E27FC236}">
                  <a16:creationId xmlns:a16="http://schemas.microsoft.com/office/drawing/2014/main" id="{9589C065-1B01-4280-9E79-A7B3E62B9489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noFill/>
              </a:endParaRP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DC48C13C-AB75-4EB2-8501-1B6650D6D583}"/>
                </a:ext>
              </a:extLst>
            </p:cNvPr>
            <p:cNvSpPr txBox="1"/>
            <p:nvPr/>
          </p:nvSpPr>
          <p:spPr>
            <a:xfrm>
              <a:off x="3054276" y="4290163"/>
              <a:ext cx="639187" cy="491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b="1" dirty="0">
                  <a:solidFill>
                    <a:schemeClr val="bg1"/>
                  </a:solidFill>
                  <a:cs typeface="Arial" panose="020B0604020202020204" pitchFamily="34" charset="0"/>
                </a:rPr>
                <a:t>01</a:t>
              </a:r>
              <a:endParaRPr lang="en-GB" sz="20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273465B2-D86E-46B5-8E1A-B0AE3205766F}"/>
                </a:ext>
              </a:extLst>
            </p:cNvPr>
            <p:cNvSpPr txBox="1"/>
            <p:nvPr/>
          </p:nvSpPr>
          <p:spPr>
            <a:xfrm>
              <a:off x="2189449" y="4643525"/>
              <a:ext cx="2321015" cy="340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0"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Sustainable</a:t>
              </a:r>
            </a:p>
          </p:txBody>
        </p:sp>
      </p:grpSp>
      <p:sp>
        <p:nvSpPr>
          <p:cNvPr id="108" name="TextBox 107">
            <a:extLst>
              <a:ext uri="{FF2B5EF4-FFF2-40B4-BE49-F238E27FC236}">
                <a16:creationId xmlns:a16="http://schemas.microsoft.com/office/drawing/2014/main" id="{75DBE246-51D8-4BA1-B4A8-3A31DD2962D7}"/>
              </a:ext>
            </a:extLst>
          </p:cNvPr>
          <p:cNvSpPr txBox="1"/>
          <p:nvPr/>
        </p:nvSpPr>
        <p:spPr>
          <a:xfrm>
            <a:off x="9101450" y="5598752"/>
            <a:ext cx="2345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Non-Newtonian rheology</a:t>
            </a:r>
          </a:p>
        </p:txBody>
      </p: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F8BABD57-52FB-4CC5-8389-56757BDF26C2}"/>
              </a:ext>
            </a:extLst>
          </p:cNvPr>
          <p:cNvGrpSpPr/>
          <p:nvPr/>
        </p:nvGrpSpPr>
        <p:grpSpPr>
          <a:xfrm>
            <a:off x="7800942" y="5396456"/>
            <a:ext cx="1831251" cy="799644"/>
            <a:chOff x="2189449" y="4259626"/>
            <a:chExt cx="2321015" cy="983273"/>
          </a:xfrm>
        </p:grpSpPr>
        <p:sp>
          <p:nvSpPr>
            <p:cNvPr id="110" name="橢圓 18">
              <a:extLst>
                <a:ext uri="{FF2B5EF4-FFF2-40B4-BE49-F238E27FC236}">
                  <a16:creationId xmlns:a16="http://schemas.microsoft.com/office/drawing/2014/main" id="{93C33F85-1DD0-474E-9A32-2604A2C56A76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rgbClr val="8800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noFill/>
              </a:endParaRP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CCF697DA-5ECF-453C-AAEB-A85219F6DD1C}"/>
                </a:ext>
              </a:extLst>
            </p:cNvPr>
            <p:cNvSpPr txBox="1"/>
            <p:nvPr/>
          </p:nvSpPr>
          <p:spPr>
            <a:xfrm>
              <a:off x="3054276" y="4290163"/>
              <a:ext cx="639187" cy="491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b="1" dirty="0">
                  <a:solidFill>
                    <a:schemeClr val="bg1"/>
                  </a:solidFill>
                  <a:cs typeface="Arial" panose="020B0604020202020204" pitchFamily="34" charset="0"/>
                </a:rPr>
                <a:t>04</a:t>
              </a:r>
              <a:endParaRPr lang="en-GB" sz="20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0E36E6C3-8C1D-4B27-BE0C-6546B0AB1201}"/>
                </a:ext>
              </a:extLst>
            </p:cNvPr>
            <p:cNvSpPr txBox="1"/>
            <p:nvPr/>
          </p:nvSpPr>
          <p:spPr>
            <a:xfrm>
              <a:off x="2189449" y="4643525"/>
              <a:ext cx="2321015" cy="340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Rheology</a:t>
              </a:r>
              <a:endParaRPr kumimoji="0" lang="en-US" altLang="zh-TW" sz="1200" b="1" dirty="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endParaRPr>
            </a:p>
          </p:txBody>
        </p:sp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A74D7C-D365-42E0-977A-F3810515F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76D4D-523E-4AFC-A925-8C6F88F7FB8D}" type="slidenum">
              <a:rPr lang="en-GB" smtClean="0"/>
              <a:t>6</a:t>
            </a:fld>
            <a:endParaRPr lang="en-GB" dirty="0"/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08E1590B-C073-29B9-C8C5-36F5FA86DD17}"/>
              </a:ext>
            </a:extLst>
          </p:cNvPr>
          <p:cNvGrpSpPr/>
          <p:nvPr/>
        </p:nvGrpSpPr>
        <p:grpSpPr>
          <a:xfrm>
            <a:off x="289666" y="4164317"/>
            <a:ext cx="1780504" cy="825692"/>
            <a:chOff x="5670884" y="3429000"/>
            <a:chExt cx="2406316" cy="1183105"/>
          </a:xfrm>
        </p:grpSpPr>
        <p:pic>
          <p:nvPicPr>
            <p:cNvPr id="105" name="Picture 6" descr="Phase behavior within the worm-like micelle microstructure">
              <a:extLst>
                <a:ext uri="{FF2B5EF4-FFF2-40B4-BE49-F238E27FC236}">
                  <a16:creationId xmlns:a16="http://schemas.microsoft.com/office/drawing/2014/main" id="{F5703BAF-094A-7D56-2C44-F162385A2E4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394" t="30378" r="-340" b="41682"/>
            <a:stretch/>
          </p:blipFill>
          <p:spPr bwMode="auto">
            <a:xfrm>
              <a:off x="5670884" y="3429000"/>
              <a:ext cx="2406316" cy="1118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6A43C547-86DF-23F8-4C77-EA73C8747F95}"/>
                </a:ext>
              </a:extLst>
            </p:cNvPr>
            <p:cNvSpPr/>
            <p:nvPr/>
          </p:nvSpPr>
          <p:spPr>
            <a:xfrm>
              <a:off x="7194884" y="4403558"/>
              <a:ext cx="168442" cy="2085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8E7D66BA-E266-4C50-A42F-0D54CE09F425}"/>
              </a:ext>
            </a:extLst>
          </p:cNvPr>
          <p:cNvGrpSpPr/>
          <p:nvPr/>
        </p:nvGrpSpPr>
        <p:grpSpPr>
          <a:xfrm>
            <a:off x="2192927" y="4193013"/>
            <a:ext cx="390898" cy="512902"/>
            <a:chOff x="1937029" y="2426379"/>
            <a:chExt cx="461374" cy="605374"/>
          </a:xfrm>
        </p:grpSpPr>
        <p:pic>
          <p:nvPicPr>
            <p:cNvPr id="113" name="Picture 6" descr="Phase behavior within the worm-like micelle microstructure">
              <a:extLst>
                <a:ext uri="{FF2B5EF4-FFF2-40B4-BE49-F238E27FC236}">
                  <a16:creationId xmlns:a16="http://schemas.microsoft.com/office/drawing/2014/main" id="{B047FDB1-7862-13CB-E114-2FFFE8B827A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52" t="-686" r="84761" b="83579"/>
            <a:stretch/>
          </p:blipFill>
          <p:spPr bwMode="auto">
            <a:xfrm rot="1326331">
              <a:off x="2029652" y="2426379"/>
              <a:ext cx="368751" cy="5642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72049FF6-9B1D-5EFE-CCE2-EDC677F83645}"/>
                </a:ext>
              </a:extLst>
            </p:cNvPr>
            <p:cNvSpPr/>
            <p:nvPr/>
          </p:nvSpPr>
          <p:spPr>
            <a:xfrm>
              <a:off x="1937029" y="2859967"/>
              <a:ext cx="147106" cy="1717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15" name="TextBox 114">
            <a:extLst>
              <a:ext uri="{FF2B5EF4-FFF2-40B4-BE49-F238E27FC236}">
                <a16:creationId xmlns:a16="http://schemas.microsoft.com/office/drawing/2014/main" id="{914AE18E-17CD-F048-987F-FF5EA2737A2F}"/>
              </a:ext>
            </a:extLst>
          </p:cNvPr>
          <p:cNvSpPr txBox="1"/>
          <p:nvPr/>
        </p:nvSpPr>
        <p:spPr>
          <a:xfrm>
            <a:off x="2605970" y="4243032"/>
            <a:ext cx="585537" cy="376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=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8679BB5E-D161-8E06-08A9-394F34C38945}"/>
              </a:ext>
            </a:extLst>
          </p:cNvPr>
          <p:cNvSpPr txBox="1"/>
          <p:nvPr/>
        </p:nvSpPr>
        <p:spPr>
          <a:xfrm>
            <a:off x="315884" y="3543300"/>
            <a:ext cx="2182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880088"/>
                </a:solidFill>
              </a:rPr>
              <a:t>This study: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59C7EF8D-E793-58D4-8F46-3674543715A6}"/>
              </a:ext>
            </a:extLst>
          </p:cNvPr>
          <p:cNvSpPr txBox="1"/>
          <p:nvPr/>
        </p:nvSpPr>
        <p:spPr>
          <a:xfrm>
            <a:off x="3192953" y="5610245"/>
            <a:ext cx="45753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 fine-tune the rheology</a:t>
            </a:r>
          </a:p>
          <a:p>
            <a:pPr algn="ctr"/>
            <a:r>
              <a:rPr lang="en-GB" sz="1600" b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with unsaturation</a:t>
            </a:r>
          </a:p>
          <a:p>
            <a:pPr algn="ctr"/>
            <a:endParaRPr lang="en-GB" sz="1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FFA2DB6-93B0-F0A4-A030-163609446C7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031" y="3925391"/>
            <a:ext cx="3756686" cy="876669"/>
          </a:xfrm>
          <a:prstGeom prst="rect">
            <a:avLst/>
          </a:prstGeom>
        </p:spPr>
      </p:pic>
      <p:grpSp>
        <p:nvGrpSpPr>
          <p:cNvPr id="130" name="Group 129">
            <a:extLst>
              <a:ext uri="{FF2B5EF4-FFF2-40B4-BE49-F238E27FC236}">
                <a16:creationId xmlns:a16="http://schemas.microsoft.com/office/drawing/2014/main" id="{68DBEE21-2486-E739-3AC1-E99C25FF2C71}"/>
              </a:ext>
            </a:extLst>
          </p:cNvPr>
          <p:cNvGrpSpPr/>
          <p:nvPr/>
        </p:nvGrpSpPr>
        <p:grpSpPr>
          <a:xfrm>
            <a:off x="4556623" y="4798613"/>
            <a:ext cx="1831251" cy="799644"/>
            <a:chOff x="2189449" y="4259626"/>
            <a:chExt cx="2321015" cy="983273"/>
          </a:xfrm>
        </p:grpSpPr>
        <p:sp>
          <p:nvSpPr>
            <p:cNvPr id="131" name="橢圓 18">
              <a:extLst>
                <a:ext uri="{FF2B5EF4-FFF2-40B4-BE49-F238E27FC236}">
                  <a16:creationId xmlns:a16="http://schemas.microsoft.com/office/drawing/2014/main" id="{61F626B0-E3EE-6B25-A391-F872410CFBEE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rgbClr val="8800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noFill/>
              </a:endParaRP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C27CFEB6-594F-E9DD-81B5-7778F93C907D}"/>
                </a:ext>
              </a:extLst>
            </p:cNvPr>
            <p:cNvSpPr txBox="1"/>
            <p:nvPr/>
          </p:nvSpPr>
          <p:spPr>
            <a:xfrm>
              <a:off x="3054276" y="4290163"/>
              <a:ext cx="639187" cy="491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b="1" dirty="0">
                  <a:solidFill>
                    <a:schemeClr val="bg1"/>
                  </a:solidFill>
                  <a:cs typeface="Arial" panose="020B0604020202020204" pitchFamily="34" charset="0"/>
                </a:rPr>
                <a:t>05</a:t>
              </a:r>
              <a:endParaRPr lang="en-GB" sz="20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64ACD671-A716-85A4-5943-A33A4EAF3DD7}"/>
                </a:ext>
              </a:extLst>
            </p:cNvPr>
            <p:cNvSpPr txBox="1"/>
            <p:nvPr/>
          </p:nvSpPr>
          <p:spPr>
            <a:xfrm>
              <a:off x="2189449" y="4643525"/>
              <a:ext cx="2321015" cy="340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Objective</a:t>
              </a:r>
              <a:endParaRPr kumimoji="0" lang="en-US" altLang="zh-TW" sz="1200" b="1" dirty="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endParaRPr>
            </a:p>
          </p:txBody>
        </p:sp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id="{2533BA0B-4BF2-D0F2-96D3-4A5DB5B17DA1}"/>
              </a:ext>
            </a:extLst>
          </p:cNvPr>
          <p:cNvSpPr txBox="1"/>
          <p:nvPr/>
        </p:nvSpPr>
        <p:spPr>
          <a:xfrm>
            <a:off x="9108557" y="4440072"/>
            <a:ext cx="25322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CFCFC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Minimized impact on aquatic </a:t>
            </a:r>
          </a:p>
          <a:p>
            <a:r>
              <a:rPr lang="en-GB" sz="1400" dirty="0">
                <a:solidFill>
                  <a:srgbClr val="CFCFC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Environment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64BD5A7-6A42-1BFB-1AE8-894D1E705D30}"/>
              </a:ext>
            </a:extLst>
          </p:cNvPr>
          <p:cNvSpPr txBox="1"/>
          <p:nvPr/>
        </p:nvSpPr>
        <p:spPr>
          <a:xfrm>
            <a:off x="9101450" y="3331885"/>
            <a:ext cx="13372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CACAC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Biodegradable</a:t>
            </a:r>
          </a:p>
          <a:p>
            <a:endParaRPr lang="en-GB" sz="1400" dirty="0">
              <a:solidFill>
                <a:srgbClr val="880088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63A03A00-F862-1AE6-98E4-60B45843C63A}"/>
              </a:ext>
            </a:extLst>
          </p:cNvPr>
          <p:cNvGrpSpPr/>
          <p:nvPr/>
        </p:nvGrpSpPr>
        <p:grpSpPr>
          <a:xfrm>
            <a:off x="7798527" y="3114547"/>
            <a:ext cx="1831251" cy="799644"/>
            <a:chOff x="2189449" y="4259626"/>
            <a:chExt cx="2321015" cy="983273"/>
          </a:xfrm>
        </p:grpSpPr>
        <p:sp>
          <p:nvSpPr>
            <p:cNvPr id="65" name="橢圓 18">
              <a:extLst>
                <a:ext uri="{FF2B5EF4-FFF2-40B4-BE49-F238E27FC236}">
                  <a16:creationId xmlns:a16="http://schemas.microsoft.com/office/drawing/2014/main" id="{AD83E447-C7AE-BB79-1DB5-329DE101FEC5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rgbClr val="D9D9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solidFill>
                  <a:srgbClr val="D9D9D9"/>
                </a:solidFill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24FEA38B-936B-6FAC-3B06-BDAFC20780DE}"/>
                </a:ext>
              </a:extLst>
            </p:cNvPr>
            <p:cNvSpPr txBox="1"/>
            <p:nvPr/>
          </p:nvSpPr>
          <p:spPr>
            <a:xfrm>
              <a:off x="3054276" y="4290163"/>
              <a:ext cx="639187" cy="491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b="1" dirty="0">
                  <a:solidFill>
                    <a:schemeClr val="bg1"/>
                  </a:solidFill>
                  <a:cs typeface="Arial" panose="020B0604020202020204" pitchFamily="34" charset="0"/>
                </a:rPr>
                <a:t>02</a:t>
              </a:r>
              <a:endParaRPr lang="en-GB" sz="20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9F0BEE34-8B8D-42EF-62E4-334B974F901B}"/>
                </a:ext>
              </a:extLst>
            </p:cNvPr>
            <p:cNvSpPr txBox="1"/>
            <p:nvPr/>
          </p:nvSpPr>
          <p:spPr>
            <a:xfrm>
              <a:off x="2189449" y="4643525"/>
              <a:ext cx="2321015" cy="340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0"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Stability</a:t>
              </a: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8FECDA94-6DD1-1E2C-2C3C-5E4CA5B26109}"/>
              </a:ext>
            </a:extLst>
          </p:cNvPr>
          <p:cNvGrpSpPr/>
          <p:nvPr/>
        </p:nvGrpSpPr>
        <p:grpSpPr>
          <a:xfrm>
            <a:off x="7808049" y="4321346"/>
            <a:ext cx="1831251" cy="799644"/>
            <a:chOff x="2189449" y="4259626"/>
            <a:chExt cx="2321015" cy="983273"/>
          </a:xfrm>
        </p:grpSpPr>
        <p:sp>
          <p:nvSpPr>
            <p:cNvPr id="72" name="橢圓 18">
              <a:extLst>
                <a:ext uri="{FF2B5EF4-FFF2-40B4-BE49-F238E27FC236}">
                  <a16:creationId xmlns:a16="http://schemas.microsoft.com/office/drawing/2014/main" id="{B285C897-D3A2-9308-6AA5-837837C32A62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rgbClr val="D9D9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noFill/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88074E57-1CC9-2A1C-DBFA-C007DB22BA53}"/>
                </a:ext>
              </a:extLst>
            </p:cNvPr>
            <p:cNvSpPr txBox="1"/>
            <p:nvPr/>
          </p:nvSpPr>
          <p:spPr>
            <a:xfrm>
              <a:off x="3054276" y="4290163"/>
              <a:ext cx="639187" cy="491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b="1" dirty="0">
                  <a:solidFill>
                    <a:schemeClr val="bg1"/>
                  </a:solidFill>
                  <a:cs typeface="Arial" panose="020B0604020202020204" pitchFamily="34" charset="0"/>
                </a:rPr>
                <a:t>03</a:t>
              </a:r>
              <a:endParaRPr lang="en-GB" sz="20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4ACDC0C3-F498-545D-4A48-AC5A362A8DB9}"/>
                </a:ext>
              </a:extLst>
            </p:cNvPr>
            <p:cNvSpPr txBox="1"/>
            <p:nvPr/>
          </p:nvSpPr>
          <p:spPr>
            <a:xfrm>
              <a:off x="2189449" y="4643525"/>
              <a:ext cx="2321015" cy="340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Ecosystem</a:t>
              </a:r>
              <a:endParaRPr kumimoji="0" lang="en-US" altLang="zh-TW" sz="1200" b="1" dirty="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225606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E4AA0E2-2956-4C64-867B-067DAF256C6E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0" y="0"/>
            <a:ext cx="1218607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47676E7-3C20-4795-8419-D02A31AD2F04}"/>
              </a:ext>
            </a:extLst>
          </p:cNvPr>
          <p:cNvSpPr txBox="1"/>
          <p:nvPr/>
        </p:nvSpPr>
        <p:spPr>
          <a:xfrm>
            <a:off x="292692" y="175148"/>
            <a:ext cx="9346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880088"/>
                </a:solidFill>
              </a:rPr>
              <a:t>Library of sugar-based surfactants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54F5902-3A74-4776-B909-E070A0259546}"/>
              </a:ext>
            </a:extLst>
          </p:cNvPr>
          <p:cNvCxnSpPr>
            <a:cxnSpLocks/>
          </p:cNvCxnSpPr>
          <p:nvPr/>
        </p:nvCxnSpPr>
        <p:spPr>
          <a:xfrm>
            <a:off x="151282" y="607336"/>
            <a:ext cx="11532719" cy="29477"/>
          </a:xfrm>
          <a:prstGeom prst="line">
            <a:avLst/>
          </a:prstGeom>
          <a:ln w="28575">
            <a:solidFill>
              <a:srgbClr val="8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: Rounded Corners 376">
            <a:extLst>
              <a:ext uri="{FF2B5EF4-FFF2-40B4-BE49-F238E27FC236}">
                <a16:creationId xmlns:a16="http://schemas.microsoft.com/office/drawing/2014/main" id="{BDA16A8C-1EF3-4769-9D37-E975783CF01C}"/>
              </a:ext>
            </a:extLst>
          </p:cNvPr>
          <p:cNvSpPr/>
          <p:nvPr/>
        </p:nvSpPr>
        <p:spPr>
          <a:xfrm>
            <a:off x="197814" y="892035"/>
            <a:ext cx="7820145" cy="5557665"/>
          </a:xfrm>
          <a:custGeom>
            <a:avLst/>
            <a:gdLst>
              <a:gd name="connsiteX0" fmla="*/ 0 w 5236139"/>
              <a:gd name="connsiteY0" fmla="*/ 872707 h 5737133"/>
              <a:gd name="connsiteX1" fmla="*/ 872707 w 5236139"/>
              <a:gd name="connsiteY1" fmla="*/ 0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0 w 5236139"/>
              <a:gd name="connsiteY8" fmla="*/ 872707 h 5737133"/>
              <a:gd name="connsiteX0" fmla="*/ 8709 w 5236139"/>
              <a:gd name="connsiteY0" fmla="*/ 446594 h 5737740"/>
              <a:gd name="connsiteX1" fmla="*/ 872707 w 5236139"/>
              <a:gd name="connsiteY1" fmla="*/ 607 h 5737740"/>
              <a:gd name="connsiteX2" fmla="*/ 4363432 w 5236139"/>
              <a:gd name="connsiteY2" fmla="*/ 607 h 5737740"/>
              <a:gd name="connsiteX3" fmla="*/ 5236139 w 5236139"/>
              <a:gd name="connsiteY3" fmla="*/ 873314 h 5737740"/>
              <a:gd name="connsiteX4" fmla="*/ 5236139 w 5236139"/>
              <a:gd name="connsiteY4" fmla="*/ 4865033 h 5737740"/>
              <a:gd name="connsiteX5" fmla="*/ 4363432 w 5236139"/>
              <a:gd name="connsiteY5" fmla="*/ 5737740 h 5737740"/>
              <a:gd name="connsiteX6" fmla="*/ 872707 w 5236139"/>
              <a:gd name="connsiteY6" fmla="*/ 5737740 h 5737740"/>
              <a:gd name="connsiteX7" fmla="*/ 0 w 5236139"/>
              <a:gd name="connsiteY7" fmla="*/ 4865033 h 5737740"/>
              <a:gd name="connsiteX8" fmla="*/ 8709 w 5236139"/>
              <a:gd name="connsiteY8" fmla="*/ 446594 h 5737740"/>
              <a:gd name="connsiteX0" fmla="*/ 8709 w 5236139"/>
              <a:gd name="connsiteY0" fmla="*/ 445987 h 5737133"/>
              <a:gd name="connsiteX1" fmla="*/ 515656 w 5236139"/>
              <a:gd name="connsiteY1" fmla="*/ 8708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8709 w 5236139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863999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5238895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45841"/>
              <a:gd name="connsiteX1" fmla="*/ 506948 w 5227431"/>
              <a:gd name="connsiteY1" fmla="*/ 8708 h 5745841"/>
              <a:gd name="connsiteX2" fmla="*/ 4354724 w 5227431"/>
              <a:gd name="connsiteY2" fmla="*/ 0 h 5745841"/>
              <a:gd name="connsiteX3" fmla="*/ 5227431 w 5227431"/>
              <a:gd name="connsiteY3" fmla="*/ 872707 h 5745841"/>
              <a:gd name="connsiteX4" fmla="*/ 5227431 w 5227431"/>
              <a:gd name="connsiteY4" fmla="*/ 5238895 h 5745841"/>
              <a:gd name="connsiteX5" fmla="*/ 4746609 w 5227431"/>
              <a:gd name="connsiteY5" fmla="*/ 5745841 h 5745841"/>
              <a:gd name="connsiteX6" fmla="*/ 480822 w 5227431"/>
              <a:gd name="connsiteY6" fmla="*/ 5737133 h 5745841"/>
              <a:gd name="connsiteX7" fmla="*/ 0 w 5227431"/>
              <a:gd name="connsiteY7" fmla="*/ 5212769 h 5745841"/>
              <a:gd name="connsiteX8" fmla="*/ 1 w 5227431"/>
              <a:gd name="connsiteY8" fmla="*/ 445987 h 5745841"/>
              <a:gd name="connsiteX0" fmla="*/ 1 w 5227431"/>
              <a:gd name="connsiteY0" fmla="*/ 446002 h 5745856"/>
              <a:gd name="connsiteX1" fmla="*/ 506948 w 5227431"/>
              <a:gd name="connsiteY1" fmla="*/ 8723 h 5745856"/>
              <a:gd name="connsiteX2" fmla="*/ 4354724 w 5227431"/>
              <a:gd name="connsiteY2" fmla="*/ 15 h 5745856"/>
              <a:gd name="connsiteX3" fmla="*/ 5227431 w 5227431"/>
              <a:gd name="connsiteY3" fmla="*/ 472128 h 5745856"/>
              <a:gd name="connsiteX4" fmla="*/ 5227431 w 5227431"/>
              <a:gd name="connsiteY4" fmla="*/ 5238910 h 5745856"/>
              <a:gd name="connsiteX5" fmla="*/ 4746609 w 5227431"/>
              <a:gd name="connsiteY5" fmla="*/ 5745856 h 5745856"/>
              <a:gd name="connsiteX6" fmla="*/ 480822 w 5227431"/>
              <a:gd name="connsiteY6" fmla="*/ 5737148 h 5745856"/>
              <a:gd name="connsiteX7" fmla="*/ 0 w 5227431"/>
              <a:gd name="connsiteY7" fmla="*/ 5212784 h 5745856"/>
              <a:gd name="connsiteX8" fmla="*/ 1 w 5227431"/>
              <a:gd name="connsiteY8" fmla="*/ 446002 h 5745856"/>
              <a:gd name="connsiteX0" fmla="*/ 1 w 5227431"/>
              <a:gd name="connsiteY0" fmla="*/ 438374 h 5738228"/>
              <a:gd name="connsiteX1" fmla="*/ 506948 w 5227431"/>
              <a:gd name="connsiteY1" fmla="*/ 1095 h 5738228"/>
              <a:gd name="connsiteX2" fmla="*/ 4737901 w 5227431"/>
              <a:gd name="connsiteY2" fmla="*/ 9804 h 5738228"/>
              <a:gd name="connsiteX3" fmla="*/ 5227431 w 5227431"/>
              <a:gd name="connsiteY3" fmla="*/ 464500 h 5738228"/>
              <a:gd name="connsiteX4" fmla="*/ 5227431 w 5227431"/>
              <a:gd name="connsiteY4" fmla="*/ 5231282 h 5738228"/>
              <a:gd name="connsiteX5" fmla="*/ 4746609 w 5227431"/>
              <a:gd name="connsiteY5" fmla="*/ 5738228 h 5738228"/>
              <a:gd name="connsiteX6" fmla="*/ 480822 w 5227431"/>
              <a:gd name="connsiteY6" fmla="*/ 5729520 h 5738228"/>
              <a:gd name="connsiteX7" fmla="*/ 0 w 5227431"/>
              <a:gd name="connsiteY7" fmla="*/ 5205156 h 5738228"/>
              <a:gd name="connsiteX8" fmla="*/ 1 w 5227431"/>
              <a:gd name="connsiteY8" fmla="*/ 438374 h 5738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27431" h="5738228">
                <a:moveTo>
                  <a:pt x="1" y="438374"/>
                </a:moveTo>
                <a:cubicBezTo>
                  <a:pt x="1" y="-43609"/>
                  <a:pt x="24965" y="1095"/>
                  <a:pt x="506948" y="1095"/>
                </a:cubicBezTo>
                <a:lnTo>
                  <a:pt x="4737901" y="9804"/>
                </a:lnTo>
                <a:cubicBezTo>
                  <a:pt x="5219884" y="9804"/>
                  <a:pt x="5227431" y="-17483"/>
                  <a:pt x="5227431" y="464500"/>
                </a:cubicBezTo>
                <a:lnTo>
                  <a:pt x="5227431" y="5231282"/>
                </a:lnTo>
                <a:cubicBezTo>
                  <a:pt x="5227431" y="5713265"/>
                  <a:pt x="5228592" y="5738228"/>
                  <a:pt x="4746609" y="5738228"/>
                </a:cubicBezTo>
                <a:lnTo>
                  <a:pt x="480822" y="5729520"/>
                </a:lnTo>
                <a:cubicBezTo>
                  <a:pt x="-1161" y="5729520"/>
                  <a:pt x="0" y="5687139"/>
                  <a:pt x="0" y="5205156"/>
                </a:cubicBezTo>
                <a:cubicBezTo>
                  <a:pt x="0" y="3874583"/>
                  <a:pt x="1" y="1768947"/>
                  <a:pt x="1" y="438374"/>
                </a:cubicBezTo>
                <a:close/>
              </a:path>
            </a:pathLst>
          </a:custGeom>
          <a:noFill/>
          <a:ln w="19050">
            <a:solidFill>
              <a:srgbClr val="800080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8" name="Slide Number Placeholder 5">
            <a:extLst>
              <a:ext uri="{FF2B5EF4-FFF2-40B4-BE49-F238E27FC236}">
                <a16:creationId xmlns:a16="http://schemas.microsoft.com/office/drawing/2014/main" id="{C8B8B409-3839-F861-B88A-281056817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AB76D4D-523E-4AFC-A925-8C6F88F7FB8D}" type="slidenum">
              <a:rPr lang="en-GB" smtClean="0"/>
              <a:t>7</a:t>
            </a:fld>
            <a:endParaRPr lang="en-GB"/>
          </a:p>
        </p:txBody>
      </p:sp>
      <p:pic>
        <p:nvPicPr>
          <p:cNvPr id="75" name="Picture 2" descr="See the source image">
            <a:extLst>
              <a:ext uri="{FF2B5EF4-FFF2-40B4-BE49-F238E27FC236}">
                <a16:creationId xmlns:a16="http://schemas.microsoft.com/office/drawing/2014/main" id="{7E696DD2-9DD4-CEE3-D04F-5CD8D10607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1925" y="5019679"/>
            <a:ext cx="1193918" cy="1154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6" name="Rectangle: Rounded Corners 376">
            <a:extLst>
              <a:ext uri="{FF2B5EF4-FFF2-40B4-BE49-F238E27FC236}">
                <a16:creationId xmlns:a16="http://schemas.microsoft.com/office/drawing/2014/main" id="{9730670A-26D8-442B-EBC4-8A0A0074CCE1}"/>
              </a:ext>
            </a:extLst>
          </p:cNvPr>
          <p:cNvSpPr/>
          <p:nvPr/>
        </p:nvSpPr>
        <p:spPr>
          <a:xfrm>
            <a:off x="8276954" y="898208"/>
            <a:ext cx="3504803" cy="5509965"/>
          </a:xfrm>
          <a:custGeom>
            <a:avLst/>
            <a:gdLst>
              <a:gd name="connsiteX0" fmla="*/ 0 w 5236139"/>
              <a:gd name="connsiteY0" fmla="*/ 872707 h 5737133"/>
              <a:gd name="connsiteX1" fmla="*/ 872707 w 5236139"/>
              <a:gd name="connsiteY1" fmla="*/ 0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0 w 5236139"/>
              <a:gd name="connsiteY8" fmla="*/ 872707 h 5737133"/>
              <a:gd name="connsiteX0" fmla="*/ 8709 w 5236139"/>
              <a:gd name="connsiteY0" fmla="*/ 446594 h 5737740"/>
              <a:gd name="connsiteX1" fmla="*/ 872707 w 5236139"/>
              <a:gd name="connsiteY1" fmla="*/ 607 h 5737740"/>
              <a:gd name="connsiteX2" fmla="*/ 4363432 w 5236139"/>
              <a:gd name="connsiteY2" fmla="*/ 607 h 5737740"/>
              <a:gd name="connsiteX3" fmla="*/ 5236139 w 5236139"/>
              <a:gd name="connsiteY3" fmla="*/ 873314 h 5737740"/>
              <a:gd name="connsiteX4" fmla="*/ 5236139 w 5236139"/>
              <a:gd name="connsiteY4" fmla="*/ 4865033 h 5737740"/>
              <a:gd name="connsiteX5" fmla="*/ 4363432 w 5236139"/>
              <a:gd name="connsiteY5" fmla="*/ 5737740 h 5737740"/>
              <a:gd name="connsiteX6" fmla="*/ 872707 w 5236139"/>
              <a:gd name="connsiteY6" fmla="*/ 5737740 h 5737740"/>
              <a:gd name="connsiteX7" fmla="*/ 0 w 5236139"/>
              <a:gd name="connsiteY7" fmla="*/ 4865033 h 5737740"/>
              <a:gd name="connsiteX8" fmla="*/ 8709 w 5236139"/>
              <a:gd name="connsiteY8" fmla="*/ 446594 h 5737740"/>
              <a:gd name="connsiteX0" fmla="*/ 8709 w 5236139"/>
              <a:gd name="connsiteY0" fmla="*/ 445987 h 5737133"/>
              <a:gd name="connsiteX1" fmla="*/ 515656 w 5236139"/>
              <a:gd name="connsiteY1" fmla="*/ 8708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8709 w 5236139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863999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5238895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45841"/>
              <a:gd name="connsiteX1" fmla="*/ 506948 w 5227431"/>
              <a:gd name="connsiteY1" fmla="*/ 8708 h 5745841"/>
              <a:gd name="connsiteX2" fmla="*/ 4354724 w 5227431"/>
              <a:gd name="connsiteY2" fmla="*/ 0 h 5745841"/>
              <a:gd name="connsiteX3" fmla="*/ 5227431 w 5227431"/>
              <a:gd name="connsiteY3" fmla="*/ 872707 h 5745841"/>
              <a:gd name="connsiteX4" fmla="*/ 5227431 w 5227431"/>
              <a:gd name="connsiteY4" fmla="*/ 5238895 h 5745841"/>
              <a:gd name="connsiteX5" fmla="*/ 4746609 w 5227431"/>
              <a:gd name="connsiteY5" fmla="*/ 5745841 h 5745841"/>
              <a:gd name="connsiteX6" fmla="*/ 480822 w 5227431"/>
              <a:gd name="connsiteY6" fmla="*/ 5737133 h 5745841"/>
              <a:gd name="connsiteX7" fmla="*/ 0 w 5227431"/>
              <a:gd name="connsiteY7" fmla="*/ 5212769 h 5745841"/>
              <a:gd name="connsiteX8" fmla="*/ 1 w 5227431"/>
              <a:gd name="connsiteY8" fmla="*/ 445987 h 5745841"/>
              <a:gd name="connsiteX0" fmla="*/ 1 w 5227431"/>
              <a:gd name="connsiteY0" fmla="*/ 446002 h 5745856"/>
              <a:gd name="connsiteX1" fmla="*/ 506948 w 5227431"/>
              <a:gd name="connsiteY1" fmla="*/ 8723 h 5745856"/>
              <a:gd name="connsiteX2" fmla="*/ 4354724 w 5227431"/>
              <a:gd name="connsiteY2" fmla="*/ 15 h 5745856"/>
              <a:gd name="connsiteX3" fmla="*/ 5227431 w 5227431"/>
              <a:gd name="connsiteY3" fmla="*/ 472128 h 5745856"/>
              <a:gd name="connsiteX4" fmla="*/ 5227431 w 5227431"/>
              <a:gd name="connsiteY4" fmla="*/ 5238910 h 5745856"/>
              <a:gd name="connsiteX5" fmla="*/ 4746609 w 5227431"/>
              <a:gd name="connsiteY5" fmla="*/ 5745856 h 5745856"/>
              <a:gd name="connsiteX6" fmla="*/ 480822 w 5227431"/>
              <a:gd name="connsiteY6" fmla="*/ 5737148 h 5745856"/>
              <a:gd name="connsiteX7" fmla="*/ 0 w 5227431"/>
              <a:gd name="connsiteY7" fmla="*/ 5212784 h 5745856"/>
              <a:gd name="connsiteX8" fmla="*/ 1 w 5227431"/>
              <a:gd name="connsiteY8" fmla="*/ 446002 h 5745856"/>
              <a:gd name="connsiteX0" fmla="*/ 1 w 5227431"/>
              <a:gd name="connsiteY0" fmla="*/ 438374 h 5738228"/>
              <a:gd name="connsiteX1" fmla="*/ 506948 w 5227431"/>
              <a:gd name="connsiteY1" fmla="*/ 1095 h 5738228"/>
              <a:gd name="connsiteX2" fmla="*/ 4737901 w 5227431"/>
              <a:gd name="connsiteY2" fmla="*/ 9804 h 5738228"/>
              <a:gd name="connsiteX3" fmla="*/ 5227431 w 5227431"/>
              <a:gd name="connsiteY3" fmla="*/ 464500 h 5738228"/>
              <a:gd name="connsiteX4" fmla="*/ 5227431 w 5227431"/>
              <a:gd name="connsiteY4" fmla="*/ 5231282 h 5738228"/>
              <a:gd name="connsiteX5" fmla="*/ 4746609 w 5227431"/>
              <a:gd name="connsiteY5" fmla="*/ 5738228 h 5738228"/>
              <a:gd name="connsiteX6" fmla="*/ 480822 w 5227431"/>
              <a:gd name="connsiteY6" fmla="*/ 5729520 h 5738228"/>
              <a:gd name="connsiteX7" fmla="*/ 0 w 5227431"/>
              <a:gd name="connsiteY7" fmla="*/ 5205156 h 5738228"/>
              <a:gd name="connsiteX8" fmla="*/ 1 w 5227431"/>
              <a:gd name="connsiteY8" fmla="*/ 438374 h 5738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27431" h="5738228">
                <a:moveTo>
                  <a:pt x="1" y="438374"/>
                </a:moveTo>
                <a:cubicBezTo>
                  <a:pt x="1" y="-43609"/>
                  <a:pt x="24965" y="1095"/>
                  <a:pt x="506948" y="1095"/>
                </a:cubicBezTo>
                <a:lnTo>
                  <a:pt x="4737901" y="9804"/>
                </a:lnTo>
                <a:cubicBezTo>
                  <a:pt x="5219884" y="9804"/>
                  <a:pt x="5227431" y="-17483"/>
                  <a:pt x="5227431" y="464500"/>
                </a:cubicBezTo>
                <a:lnTo>
                  <a:pt x="5227431" y="5231282"/>
                </a:lnTo>
                <a:cubicBezTo>
                  <a:pt x="5227431" y="5713265"/>
                  <a:pt x="5228592" y="5738228"/>
                  <a:pt x="4746609" y="5738228"/>
                </a:cubicBezTo>
                <a:lnTo>
                  <a:pt x="480822" y="5729520"/>
                </a:lnTo>
                <a:cubicBezTo>
                  <a:pt x="-1161" y="5729520"/>
                  <a:pt x="0" y="5687139"/>
                  <a:pt x="0" y="5205156"/>
                </a:cubicBezTo>
                <a:cubicBezTo>
                  <a:pt x="0" y="3874583"/>
                  <a:pt x="1" y="1768947"/>
                  <a:pt x="1" y="438374"/>
                </a:cubicBezTo>
                <a:close/>
              </a:path>
            </a:pathLst>
          </a:custGeom>
          <a:noFill/>
          <a:ln w="19050">
            <a:solidFill>
              <a:srgbClr val="800080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BF298BE-F352-5094-C051-63FD870F30EC}"/>
              </a:ext>
            </a:extLst>
          </p:cNvPr>
          <p:cNvSpPr txBox="1"/>
          <p:nvPr/>
        </p:nvSpPr>
        <p:spPr>
          <a:xfrm>
            <a:off x="8276954" y="998473"/>
            <a:ext cx="35087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 link the physical properties </a:t>
            </a:r>
          </a:p>
          <a:p>
            <a:r>
              <a:rPr lang="en-GB" b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with the chemical architecture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17BD220-BC4A-2281-7386-2AEFC375FABC}"/>
              </a:ext>
            </a:extLst>
          </p:cNvPr>
          <p:cNvSpPr txBox="1"/>
          <p:nvPr/>
        </p:nvSpPr>
        <p:spPr>
          <a:xfrm>
            <a:off x="9356119" y="1926011"/>
            <a:ext cx="22075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Synthesis of sugar-based </a:t>
            </a:r>
          </a:p>
          <a:p>
            <a:r>
              <a:rPr lang="en-GB" sz="1400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surfactants</a:t>
            </a: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82123F0E-9DCC-C983-8B2A-2A5E23DD5F5A}"/>
              </a:ext>
            </a:extLst>
          </p:cNvPr>
          <p:cNvGrpSpPr/>
          <p:nvPr/>
        </p:nvGrpSpPr>
        <p:grpSpPr>
          <a:xfrm>
            <a:off x="8021508" y="1847752"/>
            <a:ext cx="1831251" cy="799644"/>
            <a:chOff x="2189449" y="4259626"/>
            <a:chExt cx="2321015" cy="983273"/>
          </a:xfrm>
        </p:grpSpPr>
        <p:sp>
          <p:nvSpPr>
            <p:cNvPr id="80" name="橢圓 18">
              <a:extLst>
                <a:ext uri="{FF2B5EF4-FFF2-40B4-BE49-F238E27FC236}">
                  <a16:creationId xmlns:a16="http://schemas.microsoft.com/office/drawing/2014/main" id="{9CC6154A-15B7-96F5-72D0-D501BAAE703C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rgbClr val="8800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noFill/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47B43926-B1D0-F2C0-DE0D-D7199B59CAD4}"/>
                </a:ext>
              </a:extLst>
            </p:cNvPr>
            <p:cNvSpPr txBox="1"/>
            <p:nvPr/>
          </p:nvSpPr>
          <p:spPr>
            <a:xfrm>
              <a:off x="3054276" y="4290163"/>
              <a:ext cx="639187" cy="491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b="1" dirty="0">
                  <a:solidFill>
                    <a:schemeClr val="bg1"/>
                  </a:solidFill>
                  <a:cs typeface="Arial" panose="020B0604020202020204" pitchFamily="34" charset="0"/>
                </a:rPr>
                <a:t>01</a:t>
              </a:r>
              <a:endParaRPr lang="en-GB" sz="20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1EE8DEEB-48F8-5E7E-BB03-3B37E97FCC54}"/>
                </a:ext>
              </a:extLst>
            </p:cNvPr>
            <p:cNvSpPr txBox="1"/>
            <p:nvPr/>
          </p:nvSpPr>
          <p:spPr>
            <a:xfrm>
              <a:off x="2189449" y="4643525"/>
              <a:ext cx="2321015" cy="340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0"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Synthesis</a:t>
              </a:r>
            </a:p>
          </p:txBody>
        </p:sp>
      </p:grpSp>
      <p:sp>
        <p:nvSpPr>
          <p:cNvPr id="83" name="TextBox 82">
            <a:extLst>
              <a:ext uri="{FF2B5EF4-FFF2-40B4-BE49-F238E27FC236}">
                <a16:creationId xmlns:a16="http://schemas.microsoft.com/office/drawing/2014/main" id="{B71712E2-8A76-C180-E7B0-01B9DDAA436C}"/>
              </a:ext>
            </a:extLst>
          </p:cNvPr>
          <p:cNvSpPr txBox="1"/>
          <p:nvPr/>
        </p:nvSpPr>
        <p:spPr>
          <a:xfrm>
            <a:off x="9349842" y="3079590"/>
            <a:ext cx="12763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Self-assembly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8AF75650-F3B5-5AD6-6AEF-2D1350F79C7F}"/>
              </a:ext>
            </a:extLst>
          </p:cNvPr>
          <p:cNvGrpSpPr/>
          <p:nvPr/>
        </p:nvGrpSpPr>
        <p:grpSpPr>
          <a:xfrm>
            <a:off x="8021508" y="2898607"/>
            <a:ext cx="1831251" cy="799644"/>
            <a:chOff x="2189449" y="4259626"/>
            <a:chExt cx="2321015" cy="983273"/>
          </a:xfrm>
        </p:grpSpPr>
        <p:sp>
          <p:nvSpPr>
            <p:cNvPr id="85" name="橢圓 18">
              <a:extLst>
                <a:ext uri="{FF2B5EF4-FFF2-40B4-BE49-F238E27FC236}">
                  <a16:creationId xmlns:a16="http://schemas.microsoft.com/office/drawing/2014/main" id="{0ECAECFD-8BE9-38F6-E99A-B8DCD3B37245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E9378C6E-C1A4-4B95-BAC1-CF05CABF84BD}"/>
                </a:ext>
              </a:extLst>
            </p:cNvPr>
            <p:cNvSpPr txBox="1"/>
            <p:nvPr/>
          </p:nvSpPr>
          <p:spPr>
            <a:xfrm>
              <a:off x="3054276" y="4290163"/>
              <a:ext cx="639187" cy="491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b="1" dirty="0">
                  <a:solidFill>
                    <a:schemeClr val="bg1"/>
                  </a:solidFill>
                  <a:cs typeface="Arial" panose="020B0604020202020204" pitchFamily="34" charset="0"/>
                </a:rPr>
                <a:t>02</a:t>
              </a:r>
              <a:endParaRPr lang="en-GB" sz="20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48551BC6-8203-932F-7354-4101366ED2BA}"/>
                </a:ext>
              </a:extLst>
            </p:cNvPr>
            <p:cNvSpPr txBox="1"/>
            <p:nvPr/>
          </p:nvSpPr>
          <p:spPr>
            <a:xfrm>
              <a:off x="2189449" y="4643525"/>
              <a:ext cx="2321015" cy="340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0"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Properties</a:t>
              </a:r>
            </a:p>
          </p:txBody>
        </p:sp>
      </p:grpSp>
      <p:sp>
        <p:nvSpPr>
          <p:cNvPr id="88" name="TextBox 87">
            <a:extLst>
              <a:ext uri="{FF2B5EF4-FFF2-40B4-BE49-F238E27FC236}">
                <a16:creationId xmlns:a16="http://schemas.microsoft.com/office/drawing/2014/main" id="{1CE3B0F8-E776-BE74-A94A-DE76D437FD42}"/>
              </a:ext>
            </a:extLst>
          </p:cNvPr>
          <p:cNvSpPr txBox="1"/>
          <p:nvPr/>
        </p:nvSpPr>
        <p:spPr>
          <a:xfrm>
            <a:off x="9372820" y="4117631"/>
            <a:ext cx="9348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Rheology</a:t>
            </a:r>
          </a:p>
        </p:txBody>
      </p:sp>
      <p:grpSp>
        <p:nvGrpSpPr>
          <p:cNvPr id="89" name="Group 88">
            <a:extLst>
              <a:ext uri="{FF2B5EF4-FFF2-40B4-BE49-F238E27FC236}">
                <a16:creationId xmlns:a16="http://schemas.microsoft.com/office/drawing/2014/main" id="{4FB4E4BF-DF70-D9C3-5971-91CDFE39441C}"/>
              </a:ext>
            </a:extLst>
          </p:cNvPr>
          <p:cNvGrpSpPr/>
          <p:nvPr/>
        </p:nvGrpSpPr>
        <p:grpSpPr>
          <a:xfrm>
            <a:off x="8021508" y="3905870"/>
            <a:ext cx="1831251" cy="799644"/>
            <a:chOff x="2189449" y="4259626"/>
            <a:chExt cx="2321015" cy="983273"/>
          </a:xfrm>
        </p:grpSpPr>
        <p:sp>
          <p:nvSpPr>
            <p:cNvPr id="90" name="橢圓 18">
              <a:extLst>
                <a:ext uri="{FF2B5EF4-FFF2-40B4-BE49-F238E27FC236}">
                  <a16:creationId xmlns:a16="http://schemas.microsoft.com/office/drawing/2014/main" id="{1D94C638-E7AA-10A3-99C5-FAC0F5C204E8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noFill/>
              </a:endParaRP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C618431A-2EE2-EEB3-63A2-CAA4182E4E09}"/>
                </a:ext>
              </a:extLst>
            </p:cNvPr>
            <p:cNvSpPr txBox="1"/>
            <p:nvPr/>
          </p:nvSpPr>
          <p:spPr>
            <a:xfrm>
              <a:off x="3054276" y="4290163"/>
              <a:ext cx="639187" cy="491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b="1" dirty="0">
                  <a:solidFill>
                    <a:schemeClr val="bg1"/>
                  </a:solidFill>
                  <a:cs typeface="Arial" panose="020B0604020202020204" pitchFamily="34" charset="0"/>
                </a:rPr>
                <a:t>03</a:t>
              </a:r>
              <a:endParaRPr lang="en-GB" sz="20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84F6F941-AB3A-5A26-D62C-4A212F82D9B5}"/>
                </a:ext>
              </a:extLst>
            </p:cNvPr>
            <p:cNvSpPr txBox="1"/>
            <p:nvPr/>
          </p:nvSpPr>
          <p:spPr>
            <a:xfrm>
              <a:off x="2189449" y="4643525"/>
              <a:ext cx="2321015" cy="340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0"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Properties</a:t>
              </a:r>
            </a:p>
          </p:txBody>
        </p:sp>
      </p:grpSp>
      <p:pic>
        <p:nvPicPr>
          <p:cNvPr id="105" name="Picture 104">
            <a:extLst>
              <a:ext uri="{FF2B5EF4-FFF2-40B4-BE49-F238E27FC236}">
                <a16:creationId xmlns:a16="http://schemas.microsoft.com/office/drawing/2014/main" id="{EC9A35A7-AA51-A854-20BA-21FDB60350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56" y="1492760"/>
            <a:ext cx="7692439" cy="399010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91A2AE8-B845-AC15-DD47-7F04C55500F4}"/>
              </a:ext>
            </a:extLst>
          </p:cNvPr>
          <p:cNvSpPr txBox="1"/>
          <p:nvPr/>
        </p:nvSpPr>
        <p:spPr>
          <a:xfrm>
            <a:off x="5390039" y="5252030"/>
            <a:ext cx="54373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/>
              <a:t>G</a:t>
            </a:r>
            <a:r>
              <a:rPr lang="en-GB" sz="900" b="1" baseline="-25000" dirty="0"/>
              <a:t>3</a:t>
            </a:r>
            <a:r>
              <a:rPr lang="en-GB" sz="900" b="1" dirty="0"/>
              <a:t>-9-cis</a:t>
            </a:r>
          </a:p>
        </p:txBody>
      </p:sp>
    </p:spTree>
    <p:extLst>
      <p:ext uri="{BB962C8B-B14F-4D97-AF65-F5344CB8AC3E}">
        <p14:creationId xmlns:p14="http://schemas.microsoft.com/office/powerpoint/2010/main" val="20544814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E4AA0E2-2956-4C64-867B-067DAF256C6E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0" y="0"/>
            <a:ext cx="1218607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47676E7-3C20-4795-8419-D02A31AD2F04}"/>
              </a:ext>
            </a:extLst>
          </p:cNvPr>
          <p:cNvSpPr txBox="1"/>
          <p:nvPr/>
        </p:nvSpPr>
        <p:spPr>
          <a:xfrm>
            <a:off x="292692" y="175148"/>
            <a:ext cx="9346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880088"/>
                </a:solidFill>
              </a:rPr>
              <a:t>Self-assembly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54F5902-3A74-4776-B909-E070A0259546}"/>
              </a:ext>
            </a:extLst>
          </p:cNvPr>
          <p:cNvCxnSpPr>
            <a:cxnSpLocks/>
          </p:cNvCxnSpPr>
          <p:nvPr/>
        </p:nvCxnSpPr>
        <p:spPr>
          <a:xfrm>
            <a:off x="151282" y="607336"/>
            <a:ext cx="11532719" cy="29477"/>
          </a:xfrm>
          <a:prstGeom prst="line">
            <a:avLst/>
          </a:prstGeom>
          <a:ln w="28575">
            <a:solidFill>
              <a:srgbClr val="8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: Rounded Corners 376">
            <a:extLst>
              <a:ext uri="{FF2B5EF4-FFF2-40B4-BE49-F238E27FC236}">
                <a16:creationId xmlns:a16="http://schemas.microsoft.com/office/drawing/2014/main" id="{BDA16A8C-1EF3-4769-9D37-E975783CF01C}"/>
              </a:ext>
            </a:extLst>
          </p:cNvPr>
          <p:cNvSpPr/>
          <p:nvPr/>
        </p:nvSpPr>
        <p:spPr>
          <a:xfrm>
            <a:off x="197814" y="892036"/>
            <a:ext cx="7799113" cy="1755360"/>
          </a:xfrm>
          <a:custGeom>
            <a:avLst/>
            <a:gdLst>
              <a:gd name="connsiteX0" fmla="*/ 0 w 5236139"/>
              <a:gd name="connsiteY0" fmla="*/ 872707 h 5737133"/>
              <a:gd name="connsiteX1" fmla="*/ 872707 w 5236139"/>
              <a:gd name="connsiteY1" fmla="*/ 0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0 w 5236139"/>
              <a:gd name="connsiteY8" fmla="*/ 872707 h 5737133"/>
              <a:gd name="connsiteX0" fmla="*/ 8709 w 5236139"/>
              <a:gd name="connsiteY0" fmla="*/ 446594 h 5737740"/>
              <a:gd name="connsiteX1" fmla="*/ 872707 w 5236139"/>
              <a:gd name="connsiteY1" fmla="*/ 607 h 5737740"/>
              <a:gd name="connsiteX2" fmla="*/ 4363432 w 5236139"/>
              <a:gd name="connsiteY2" fmla="*/ 607 h 5737740"/>
              <a:gd name="connsiteX3" fmla="*/ 5236139 w 5236139"/>
              <a:gd name="connsiteY3" fmla="*/ 873314 h 5737740"/>
              <a:gd name="connsiteX4" fmla="*/ 5236139 w 5236139"/>
              <a:gd name="connsiteY4" fmla="*/ 4865033 h 5737740"/>
              <a:gd name="connsiteX5" fmla="*/ 4363432 w 5236139"/>
              <a:gd name="connsiteY5" fmla="*/ 5737740 h 5737740"/>
              <a:gd name="connsiteX6" fmla="*/ 872707 w 5236139"/>
              <a:gd name="connsiteY6" fmla="*/ 5737740 h 5737740"/>
              <a:gd name="connsiteX7" fmla="*/ 0 w 5236139"/>
              <a:gd name="connsiteY7" fmla="*/ 4865033 h 5737740"/>
              <a:gd name="connsiteX8" fmla="*/ 8709 w 5236139"/>
              <a:gd name="connsiteY8" fmla="*/ 446594 h 5737740"/>
              <a:gd name="connsiteX0" fmla="*/ 8709 w 5236139"/>
              <a:gd name="connsiteY0" fmla="*/ 445987 h 5737133"/>
              <a:gd name="connsiteX1" fmla="*/ 515656 w 5236139"/>
              <a:gd name="connsiteY1" fmla="*/ 8708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8709 w 5236139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863999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5238895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45841"/>
              <a:gd name="connsiteX1" fmla="*/ 506948 w 5227431"/>
              <a:gd name="connsiteY1" fmla="*/ 8708 h 5745841"/>
              <a:gd name="connsiteX2" fmla="*/ 4354724 w 5227431"/>
              <a:gd name="connsiteY2" fmla="*/ 0 h 5745841"/>
              <a:gd name="connsiteX3" fmla="*/ 5227431 w 5227431"/>
              <a:gd name="connsiteY3" fmla="*/ 872707 h 5745841"/>
              <a:gd name="connsiteX4" fmla="*/ 5227431 w 5227431"/>
              <a:gd name="connsiteY4" fmla="*/ 5238895 h 5745841"/>
              <a:gd name="connsiteX5" fmla="*/ 4746609 w 5227431"/>
              <a:gd name="connsiteY5" fmla="*/ 5745841 h 5745841"/>
              <a:gd name="connsiteX6" fmla="*/ 480822 w 5227431"/>
              <a:gd name="connsiteY6" fmla="*/ 5737133 h 5745841"/>
              <a:gd name="connsiteX7" fmla="*/ 0 w 5227431"/>
              <a:gd name="connsiteY7" fmla="*/ 5212769 h 5745841"/>
              <a:gd name="connsiteX8" fmla="*/ 1 w 5227431"/>
              <a:gd name="connsiteY8" fmla="*/ 445987 h 5745841"/>
              <a:gd name="connsiteX0" fmla="*/ 1 w 5227431"/>
              <a:gd name="connsiteY0" fmla="*/ 446002 h 5745856"/>
              <a:gd name="connsiteX1" fmla="*/ 506948 w 5227431"/>
              <a:gd name="connsiteY1" fmla="*/ 8723 h 5745856"/>
              <a:gd name="connsiteX2" fmla="*/ 4354724 w 5227431"/>
              <a:gd name="connsiteY2" fmla="*/ 15 h 5745856"/>
              <a:gd name="connsiteX3" fmla="*/ 5227431 w 5227431"/>
              <a:gd name="connsiteY3" fmla="*/ 472128 h 5745856"/>
              <a:gd name="connsiteX4" fmla="*/ 5227431 w 5227431"/>
              <a:gd name="connsiteY4" fmla="*/ 5238910 h 5745856"/>
              <a:gd name="connsiteX5" fmla="*/ 4746609 w 5227431"/>
              <a:gd name="connsiteY5" fmla="*/ 5745856 h 5745856"/>
              <a:gd name="connsiteX6" fmla="*/ 480822 w 5227431"/>
              <a:gd name="connsiteY6" fmla="*/ 5737148 h 5745856"/>
              <a:gd name="connsiteX7" fmla="*/ 0 w 5227431"/>
              <a:gd name="connsiteY7" fmla="*/ 5212784 h 5745856"/>
              <a:gd name="connsiteX8" fmla="*/ 1 w 5227431"/>
              <a:gd name="connsiteY8" fmla="*/ 446002 h 5745856"/>
              <a:gd name="connsiteX0" fmla="*/ 1 w 5227431"/>
              <a:gd name="connsiteY0" fmla="*/ 438374 h 5738228"/>
              <a:gd name="connsiteX1" fmla="*/ 506948 w 5227431"/>
              <a:gd name="connsiteY1" fmla="*/ 1095 h 5738228"/>
              <a:gd name="connsiteX2" fmla="*/ 4737901 w 5227431"/>
              <a:gd name="connsiteY2" fmla="*/ 9804 h 5738228"/>
              <a:gd name="connsiteX3" fmla="*/ 5227431 w 5227431"/>
              <a:gd name="connsiteY3" fmla="*/ 464500 h 5738228"/>
              <a:gd name="connsiteX4" fmla="*/ 5227431 w 5227431"/>
              <a:gd name="connsiteY4" fmla="*/ 5231282 h 5738228"/>
              <a:gd name="connsiteX5" fmla="*/ 4746609 w 5227431"/>
              <a:gd name="connsiteY5" fmla="*/ 5738228 h 5738228"/>
              <a:gd name="connsiteX6" fmla="*/ 480822 w 5227431"/>
              <a:gd name="connsiteY6" fmla="*/ 5729520 h 5738228"/>
              <a:gd name="connsiteX7" fmla="*/ 0 w 5227431"/>
              <a:gd name="connsiteY7" fmla="*/ 5205156 h 5738228"/>
              <a:gd name="connsiteX8" fmla="*/ 1 w 5227431"/>
              <a:gd name="connsiteY8" fmla="*/ 438374 h 5738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27431" h="5738228">
                <a:moveTo>
                  <a:pt x="1" y="438374"/>
                </a:moveTo>
                <a:cubicBezTo>
                  <a:pt x="1" y="-43609"/>
                  <a:pt x="24965" y="1095"/>
                  <a:pt x="506948" y="1095"/>
                </a:cubicBezTo>
                <a:lnTo>
                  <a:pt x="4737901" y="9804"/>
                </a:lnTo>
                <a:cubicBezTo>
                  <a:pt x="5219884" y="9804"/>
                  <a:pt x="5227431" y="-17483"/>
                  <a:pt x="5227431" y="464500"/>
                </a:cubicBezTo>
                <a:lnTo>
                  <a:pt x="5227431" y="5231282"/>
                </a:lnTo>
                <a:cubicBezTo>
                  <a:pt x="5227431" y="5713265"/>
                  <a:pt x="5228592" y="5738228"/>
                  <a:pt x="4746609" y="5738228"/>
                </a:cubicBezTo>
                <a:lnTo>
                  <a:pt x="480822" y="5729520"/>
                </a:lnTo>
                <a:cubicBezTo>
                  <a:pt x="-1161" y="5729520"/>
                  <a:pt x="0" y="5687139"/>
                  <a:pt x="0" y="5205156"/>
                </a:cubicBezTo>
                <a:cubicBezTo>
                  <a:pt x="0" y="3874583"/>
                  <a:pt x="1" y="1768947"/>
                  <a:pt x="1" y="438374"/>
                </a:cubicBezTo>
                <a:close/>
              </a:path>
            </a:pathLst>
          </a:custGeom>
          <a:noFill/>
          <a:ln w="19050">
            <a:solidFill>
              <a:srgbClr val="800080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50" name="Picture 2" descr="See the source image">
            <a:extLst>
              <a:ext uri="{FF2B5EF4-FFF2-40B4-BE49-F238E27FC236}">
                <a16:creationId xmlns:a16="http://schemas.microsoft.com/office/drawing/2014/main" id="{64C5F696-99D3-28DA-96EC-BAA44A2C8B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1925" y="5019679"/>
            <a:ext cx="1193918" cy="1154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Rectangle: Rounded Corners 376">
            <a:extLst>
              <a:ext uri="{FF2B5EF4-FFF2-40B4-BE49-F238E27FC236}">
                <a16:creationId xmlns:a16="http://schemas.microsoft.com/office/drawing/2014/main" id="{90BFCD87-A72D-C9C1-A9EE-1CF11C1A273E}"/>
              </a:ext>
            </a:extLst>
          </p:cNvPr>
          <p:cNvSpPr/>
          <p:nvPr/>
        </p:nvSpPr>
        <p:spPr>
          <a:xfrm>
            <a:off x="8276954" y="898208"/>
            <a:ext cx="3504803" cy="5509965"/>
          </a:xfrm>
          <a:custGeom>
            <a:avLst/>
            <a:gdLst>
              <a:gd name="connsiteX0" fmla="*/ 0 w 5236139"/>
              <a:gd name="connsiteY0" fmla="*/ 872707 h 5737133"/>
              <a:gd name="connsiteX1" fmla="*/ 872707 w 5236139"/>
              <a:gd name="connsiteY1" fmla="*/ 0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0 w 5236139"/>
              <a:gd name="connsiteY8" fmla="*/ 872707 h 5737133"/>
              <a:gd name="connsiteX0" fmla="*/ 8709 w 5236139"/>
              <a:gd name="connsiteY0" fmla="*/ 446594 h 5737740"/>
              <a:gd name="connsiteX1" fmla="*/ 872707 w 5236139"/>
              <a:gd name="connsiteY1" fmla="*/ 607 h 5737740"/>
              <a:gd name="connsiteX2" fmla="*/ 4363432 w 5236139"/>
              <a:gd name="connsiteY2" fmla="*/ 607 h 5737740"/>
              <a:gd name="connsiteX3" fmla="*/ 5236139 w 5236139"/>
              <a:gd name="connsiteY3" fmla="*/ 873314 h 5737740"/>
              <a:gd name="connsiteX4" fmla="*/ 5236139 w 5236139"/>
              <a:gd name="connsiteY4" fmla="*/ 4865033 h 5737740"/>
              <a:gd name="connsiteX5" fmla="*/ 4363432 w 5236139"/>
              <a:gd name="connsiteY5" fmla="*/ 5737740 h 5737740"/>
              <a:gd name="connsiteX6" fmla="*/ 872707 w 5236139"/>
              <a:gd name="connsiteY6" fmla="*/ 5737740 h 5737740"/>
              <a:gd name="connsiteX7" fmla="*/ 0 w 5236139"/>
              <a:gd name="connsiteY7" fmla="*/ 4865033 h 5737740"/>
              <a:gd name="connsiteX8" fmla="*/ 8709 w 5236139"/>
              <a:gd name="connsiteY8" fmla="*/ 446594 h 5737740"/>
              <a:gd name="connsiteX0" fmla="*/ 8709 w 5236139"/>
              <a:gd name="connsiteY0" fmla="*/ 445987 h 5737133"/>
              <a:gd name="connsiteX1" fmla="*/ 515656 w 5236139"/>
              <a:gd name="connsiteY1" fmla="*/ 8708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8709 w 5236139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863999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5238895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45841"/>
              <a:gd name="connsiteX1" fmla="*/ 506948 w 5227431"/>
              <a:gd name="connsiteY1" fmla="*/ 8708 h 5745841"/>
              <a:gd name="connsiteX2" fmla="*/ 4354724 w 5227431"/>
              <a:gd name="connsiteY2" fmla="*/ 0 h 5745841"/>
              <a:gd name="connsiteX3" fmla="*/ 5227431 w 5227431"/>
              <a:gd name="connsiteY3" fmla="*/ 872707 h 5745841"/>
              <a:gd name="connsiteX4" fmla="*/ 5227431 w 5227431"/>
              <a:gd name="connsiteY4" fmla="*/ 5238895 h 5745841"/>
              <a:gd name="connsiteX5" fmla="*/ 4746609 w 5227431"/>
              <a:gd name="connsiteY5" fmla="*/ 5745841 h 5745841"/>
              <a:gd name="connsiteX6" fmla="*/ 480822 w 5227431"/>
              <a:gd name="connsiteY6" fmla="*/ 5737133 h 5745841"/>
              <a:gd name="connsiteX7" fmla="*/ 0 w 5227431"/>
              <a:gd name="connsiteY7" fmla="*/ 5212769 h 5745841"/>
              <a:gd name="connsiteX8" fmla="*/ 1 w 5227431"/>
              <a:gd name="connsiteY8" fmla="*/ 445987 h 5745841"/>
              <a:gd name="connsiteX0" fmla="*/ 1 w 5227431"/>
              <a:gd name="connsiteY0" fmla="*/ 446002 h 5745856"/>
              <a:gd name="connsiteX1" fmla="*/ 506948 w 5227431"/>
              <a:gd name="connsiteY1" fmla="*/ 8723 h 5745856"/>
              <a:gd name="connsiteX2" fmla="*/ 4354724 w 5227431"/>
              <a:gd name="connsiteY2" fmla="*/ 15 h 5745856"/>
              <a:gd name="connsiteX3" fmla="*/ 5227431 w 5227431"/>
              <a:gd name="connsiteY3" fmla="*/ 472128 h 5745856"/>
              <a:gd name="connsiteX4" fmla="*/ 5227431 w 5227431"/>
              <a:gd name="connsiteY4" fmla="*/ 5238910 h 5745856"/>
              <a:gd name="connsiteX5" fmla="*/ 4746609 w 5227431"/>
              <a:gd name="connsiteY5" fmla="*/ 5745856 h 5745856"/>
              <a:gd name="connsiteX6" fmla="*/ 480822 w 5227431"/>
              <a:gd name="connsiteY6" fmla="*/ 5737148 h 5745856"/>
              <a:gd name="connsiteX7" fmla="*/ 0 w 5227431"/>
              <a:gd name="connsiteY7" fmla="*/ 5212784 h 5745856"/>
              <a:gd name="connsiteX8" fmla="*/ 1 w 5227431"/>
              <a:gd name="connsiteY8" fmla="*/ 446002 h 5745856"/>
              <a:gd name="connsiteX0" fmla="*/ 1 w 5227431"/>
              <a:gd name="connsiteY0" fmla="*/ 438374 h 5738228"/>
              <a:gd name="connsiteX1" fmla="*/ 506948 w 5227431"/>
              <a:gd name="connsiteY1" fmla="*/ 1095 h 5738228"/>
              <a:gd name="connsiteX2" fmla="*/ 4737901 w 5227431"/>
              <a:gd name="connsiteY2" fmla="*/ 9804 h 5738228"/>
              <a:gd name="connsiteX3" fmla="*/ 5227431 w 5227431"/>
              <a:gd name="connsiteY3" fmla="*/ 464500 h 5738228"/>
              <a:gd name="connsiteX4" fmla="*/ 5227431 w 5227431"/>
              <a:gd name="connsiteY4" fmla="*/ 5231282 h 5738228"/>
              <a:gd name="connsiteX5" fmla="*/ 4746609 w 5227431"/>
              <a:gd name="connsiteY5" fmla="*/ 5738228 h 5738228"/>
              <a:gd name="connsiteX6" fmla="*/ 480822 w 5227431"/>
              <a:gd name="connsiteY6" fmla="*/ 5729520 h 5738228"/>
              <a:gd name="connsiteX7" fmla="*/ 0 w 5227431"/>
              <a:gd name="connsiteY7" fmla="*/ 5205156 h 5738228"/>
              <a:gd name="connsiteX8" fmla="*/ 1 w 5227431"/>
              <a:gd name="connsiteY8" fmla="*/ 438374 h 5738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27431" h="5738228">
                <a:moveTo>
                  <a:pt x="1" y="438374"/>
                </a:moveTo>
                <a:cubicBezTo>
                  <a:pt x="1" y="-43609"/>
                  <a:pt x="24965" y="1095"/>
                  <a:pt x="506948" y="1095"/>
                </a:cubicBezTo>
                <a:lnTo>
                  <a:pt x="4737901" y="9804"/>
                </a:lnTo>
                <a:cubicBezTo>
                  <a:pt x="5219884" y="9804"/>
                  <a:pt x="5227431" y="-17483"/>
                  <a:pt x="5227431" y="464500"/>
                </a:cubicBezTo>
                <a:lnTo>
                  <a:pt x="5227431" y="5231282"/>
                </a:lnTo>
                <a:cubicBezTo>
                  <a:pt x="5227431" y="5713265"/>
                  <a:pt x="5228592" y="5738228"/>
                  <a:pt x="4746609" y="5738228"/>
                </a:cubicBezTo>
                <a:lnTo>
                  <a:pt x="480822" y="5729520"/>
                </a:lnTo>
                <a:cubicBezTo>
                  <a:pt x="-1161" y="5729520"/>
                  <a:pt x="0" y="5687139"/>
                  <a:pt x="0" y="5205156"/>
                </a:cubicBezTo>
                <a:cubicBezTo>
                  <a:pt x="0" y="3874583"/>
                  <a:pt x="1" y="1768947"/>
                  <a:pt x="1" y="438374"/>
                </a:cubicBezTo>
                <a:close/>
              </a:path>
            </a:pathLst>
          </a:custGeom>
          <a:noFill/>
          <a:ln w="19050">
            <a:solidFill>
              <a:srgbClr val="800080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ED48074-1589-E21A-991C-A8BA419B9CBE}"/>
              </a:ext>
            </a:extLst>
          </p:cNvPr>
          <p:cNvSpPr txBox="1"/>
          <p:nvPr/>
        </p:nvSpPr>
        <p:spPr>
          <a:xfrm>
            <a:off x="8276954" y="998473"/>
            <a:ext cx="35087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 link the physical properties </a:t>
            </a:r>
          </a:p>
          <a:p>
            <a:r>
              <a:rPr lang="en-GB" b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with the chemical architecture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5B8759B-BE28-CC17-9A09-F827ABCF95E0}"/>
              </a:ext>
            </a:extLst>
          </p:cNvPr>
          <p:cNvSpPr txBox="1"/>
          <p:nvPr/>
        </p:nvSpPr>
        <p:spPr>
          <a:xfrm>
            <a:off x="9356119" y="1926011"/>
            <a:ext cx="22075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Synthesis of sugar-based </a:t>
            </a:r>
          </a:p>
          <a:p>
            <a:r>
              <a:rPr lang="en-GB" sz="14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surfactants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62B1B023-63D4-4EAA-8E68-B642EBB4A5A1}"/>
              </a:ext>
            </a:extLst>
          </p:cNvPr>
          <p:cNvGrpSpPr/>
          <p:nvPr/>
        </p:nvGrpSpPr>
        <p:grpSpPr>
          <a:xfrm>
            <a:off x="8021508" y="1847752"/>
            <a:ext cx="1831251" cy="799644"/>
            <a:chOff x="2189449" y="4259626"/>
            <a:chExt cx="2321015" cy="983273"/>
          </a:xfrm>
        </p:grpSpPr>
        <p:sp>
          <p:nvSpPr>
            <p:cNvPr id="55" name="橢圓 18">
              <a:extLst>
                <a:ext uri="{FF2B5EF4-FFF2-40B4-BE49-F238E27FC236}">
                  <a16:creationId xmlns:a16="http://schemas.microsoft.com/office/drawing/2014/main" id="{D8599591-F9FD-E77E-E1C7-B544C3DBA599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noFill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B4A6B8D6-71DE-43F8-91AB-24F27C564B49}"/>
                </a:ext>
              </a:extLst>
            </p:cNvPr>
            <p:cNvSpPr txBox="1"/>
            <p:nvPr/>
          </p:nvSpPr>
          <p:spPr>
            <a:xfrm>
              <a:off x="3054276" y="4290163"/>
              <a:ext cx="639187" cy="491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b="1" dirty="0">
                  <a:solidFill>
                    <a:schemeClr val="bg1"/>
                  </a:solidFill>
                  <a:cs typeface="Arial" panose="020B0604020202020204" pitchFamily="34" charset="0"/>
                </a:rPr>
                <a:t>01</a:t>
              </a:r>
              <a:endParaRPr lang="en-GB" sz="20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FAEE2A81-CB16-F7B3-04F8-B0E61785142F}"/>
                </a:ext>
              </a:extLst>
            </p:cNvPr>
            <p:cNvSpPr txBox="1"/>
            <p:nvPr/>
          </p:nvSpPr>
          <p:spPr>
            <a:xfrm>
              <a:off x="2189449" y="4643525"/>
              <a:ext cx="2321015" cy="340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0"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Synthesis</a:t>
              </a:r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B744E19F-AAF0-00D3-3BA7-DB4B83214C46}"/>
              </a:ext>
            </a:extLst>
          </p:cNvPr>
          <p:cNvSpPr txBox="1"/>
          <p:nvPr/>
        </p:nvSpPr>
        <p:spPr>
          <a:xfrm>
            <a:off x="9349842" y="3079590"/>
            <a:ext cx="12763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Self-assembly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07CF8E4F-A2D9-74A5-D99C-71052D7C6C64}"/>
              </a:ext>
            </a:extLst>
          </p:cNvPr>
          <p:cNvGrpSpPr/>
          <p:nvPr/>
        </p:nvGrpSpPr>
        <p:grpSpPr>
          <a:xfrm>
            <a:off x="8021508" y="2898607"/>
            <a:ext cx="1831251" cy="799644"/>
            <a:chOff x="2189449" y="4259626"/>
            <a:chExt cx="2321015" cy="983273"/>
          </a:xfrm>
        </p:grpSpPr>
        <p:sp>
          <p:nvSpPr>
            <p:cNvPr id="60" name="橢圓 18">
              <a:extLst>
                <a:ext uri="{FF2B5EF4-FFF2-40B4-BE49-F238E27FC236}">
                  <a16:creationId xmlns:a16="http://schemas.microsoft.com/office/drawing/2014/main" id="{636F625B-24A3-C0DB-51ED-239C93D42AA1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rgbClr val="8800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noFill/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F8680450-9360-D57B-82E1-34FCD329003B}"/>
                </a:ext>
              </a:extLst>
            </p:cNvPr>
            <p:cNvSpPr txBox="1"/>
            <p:nvPr/>
          </p:nvSpPr>
          <p:spPr>
            <a:xfrm>
              <a:off x="3054276" y="4290163"/>
              <a:ext cx="639187" cy="491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b="1" dirty="0">
                  <a:solidFill>
                    <a:schemeClr val="bg1"/>
                  </a:solidFill>
                  <a:cs typeface="Arial" panose="020B0604020202020204" pitchFamily="34" charset="0"/>
                </a:rPr>
                <a:t>02</a:t>
              </a:r>
              <a:endParaRPr lang="en-GB" sz="20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F9ED8811-D0D9-BB37-A847-17CA25DC7E35}"/>
                </a:ext>
              </a:extLst>
            </p:cNvPr>
            <p:cNvSpPr txBox="1"/>
            <p:nvPr/>
          </p:nvSpPr>
          <p:spPr>
            <a:xfrm>
              <a:off x="2189449" y="4643525"/>
              <a:ext cx="2321015" cy="340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0"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Properties</a:t>
              </a:r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ADF2E7A0-AF5F-CB28-2870-8D068450EB5C}"/>
              </a:ext>
            </a:extLst>
          </p:cNvPr>
          <p:cNvSpPr txBox="1"/>
          <p:nvPr/>
        </p:nvSpPr>
        <p:spPr>
          <a:xfrm>
            <a:off x="9372820" y="4117631"/>
            <a:ext cx="9348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Rheology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E4B4DCC2-9C1D-7B5C-EFF5-93C2286C9F6A}"/>
              </a:ext>
            </a:extLst>
          </p:cNvPr>
          <p:cNvGrpSpPr/>
          <p:nvPr/>
        </p:nvGrpSpPr>
        <p:grpSpPr>
          <a:xfrm>
            <a:off x="8021508" y="3905870"/>
            <a:ext cx="1831251" cy="799644"/>
            <a:chOff x="2189449" y="4259626"/>
            <a:chExt cx="2321015" cy="983273"/>
          </a:xfrm>
        </p:grpSpPr>
        <p:sp>
          <p:nvSpPr>
            <p:cNvPr id="65" name="橢圓 18">
              <a:extLst>
                <a:ext uri="{FF2B5EF4-FFF2-40B4-BE49-F238E27FC236}">
                  <a16:creationId xmlns:a16="http://schemas.microsoft.com/office/drawing/2014/main" id="{3C2CCBA5-DE2A-C905-31FA-A7BFDA015673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noFill/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AF1F4ED6-FD13-77C6-167A-CB0A1D927F8D}"/>
                </a:ext>
              </a:extLst>
            </p:cNvPr>
            <p:cNvSpPr txBox="1"/>
            <p:nvPr/>
          </p:nvSpPr>
          <p:spPr>
            <a:xfrm>
              <a:off x="3054276" y="4290163"/>
              <a:ext cx="639187" cy="491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b="1" dirty="0">
                  <a:solidFill>
                    <a:schemeClr val="bg1"/>
                  </a:solidFill>
                  <a:cs typeface="Arial" panose="020B0604020202020204" pitchFamily="34" charset="0"/>
                </a:rPr>
                <a:t>03</a:t>
              </a:r>
              <a:endParaRPr lang="en-GB" sz="20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B370F85B-4E95-D25D-1B17-18DAD4704AFB}"/>
                </a:ext>
              </a:extLst>
            </p:cNvPr>
            <p:cNvSpPr txBox="1"/>
            <p:nvPr/>
          </p:nvSpPr>
          <p:spPr>
            <a:xfrm>
              <a:off x="2189449" y="4643525"/>
              <a:ext cx="2321015" cy="340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0"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Properties</a:t>
              </a:r>
            </a:p>
          </p:txBody>
        </p:sp>
      </p:grpSp>
      <p:sp>
        <p:nvSpPr>
          <p:cNvPr id="68" name="Slide Number Placeholder 5">
            <a:extLst>
              <a:ext uri="{FF2B5EF4-FFF2-40B4-BE49-F238E27FC236}">
                <a16:creationId xmlns:a16="http://schemas.microsoft.com/office/drawing/2014/main" id="{C8B8B409-3839-F861-B88A-281056817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AB76D4D-523E-4AFC-A925-8C6F88F7FB8D}" type="slidenum">
              <a:rPr lang="en-GB" smtClean="0"/>
              <a:t>8</a:t>
            </a:fld>
            <a:endParaRPr lang="en-GB"/>
          </a:p>
        </p:txBody>
      </p:sp>
      <p:pic>
        <p:nvPicPr>
          <p:cNvPr id="69" name="Picture 68">
            <a:extLst>
              <a:ext uri="{FF2B5EF4-FFF2-40B4-BE49-F238E27FC236}">
                <a16:creationId xmlns:a16="http://schemas.microsoft.com/office/drawing/2014/main" id="{ABE70462-2D3C-06ED-CC1A-E8223782CCFB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596" y="2939545"/>
            <a:ext cx="4454107" cy="3408444"/>
          </a:xfrm>
          <a:prstGeom prst="rect">
            <a:avLst/>
          </a:prstGeom>
        </p:spPr>
      </p:pic>
      <p:pic>
        <p:nvPicPr>
          <p:cNvPr id="175" name="Picture 174">
            <a:extLst>
              <a:ext uri="{FF2B5EF4-FFF2-40B4-BE49-F238E27FC236}">
                <a16:creationId xmlns:a16="http://schemas.microsoft.com/office/drawing/2014/main" id="{AE21D774-2895-C55F-9453-BD70E17A88E5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971" t="36109" r="28344" b="61683"/>
          <a:stretch/>
        </p:blipFill>
        <p:spPr>
          <a:xfrm>
            <a:off x="4389122" y="1304225"/>
            <a:ext cx="429370" cy="286247"/>
          </a:xfrm>
          <a:prstGeom prst="rect">
            <a:avLst/>
          </a:prstGeom>
        </p:spPr>
      </p:pic>
      <p:pic>
        <p:nvPicPr>
          <p:cNvPr id="205" name="Picture 204">
            <a:extLst>
              <a:ext uri="{FF2B5EF4-FFF2-40B4-BE49-F238E27FC236}">
                <a16:creationId xmlns:a16="http://schemas.microsoft.com/office/drawing/2014/main" id="{6EE8FB37-1634-6F0C-D6D4-AB91D76E961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5214" y="1179022"/>
            <a:ext cx="931057" cy="563319"/>
          </a:xfrm>
          <a:prstGeom prst="rect">
            <a:avLst/>
          </a:prstGeom>
        </p:spPr>
      </p:pic>
      <p:sp>
        <p:nvSpPr>
          <p:cNvPr id="207" name="Rectangle: Rounded Corners 376">
            <a:extLst>
              <a:ext uri="{FF2B5EF4-FFF2-40B4-BE49-F238E27FC236}">
                <a16:creationId xmlns:a16="http://schemas.microsoft.com/office/drawing/2014/main" id="{61E902AD-601D-4822-C04D-533CD8214DB8}"/>
              </a:ext>
            </a:extLst>
          </p:cNvPr>
          <p:cNvSpPr/>
          <p:nvPr/>
        </p:nvSpPr>
        <p:spPr>
          <a:xfrm>
            <a:off x="227626" y="2847870"/>
            <a:ext cx="7799113" cy="3591795"/>
          </a:xfrm>
          <a:custGeom>
            <a:avLst/>
            <a:gdLst>
              <a:gd name="connsiteX0" fmla="*/ 0 w 5236139"/>
              <a:gd name="connsiteY0" fmla="*/ 872707 h 5737133"/>
              <a:gd name="connsiteX1" fmla="*/ 872707 w 5236139"/>
              <a:gd name="connsiteY1" fmla="*/ 0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0 w 5236139"/>
              <a:gd name="connsiteY8" fmla="*/ 872707 h 5737133"/>
              <a:gd name="connsiteX0" fmla="*/ 8709 w 5236139"/>
              <a:gd name="connsiteY0" fmla="*/ 446594 h 5737740"/>
              <a:gd name="connsiteX1" fmla="*/ 872707 w 5236139"/>
              <a:gd name="connsiteY1" fmla="*/ 607 h 5737740"/>
              <a:gd name="connsiteX2" fmla="*/ 4363432 w 5236139"/>
              <a:gd name="connsiteY2" fmla="*/ 607 h 5737740"/>
              <a:gd name="connsiteX3" fmla="*/ 5236139 w 5236139"/>
              <a:gd name="connsiteY3" fmla="*/ 873314 h 5737740"/>
              <a:gd name="connsiteX4" fmla="*/ 5236139 w 5236139"/>
              <a:gd name="connsiteY4" fmla="*/ 4865033 h 5737740"/>
              <a:gd name="connsiteX5" fmla="*/ 4363432 w 5236139"/>
              <a:gd name="connsiteY5" fmla="*/ 5737740 h 5737740"/>
              <a:gd name="connsiteX6" fmla="*/ 872707 w 5236139"/>
              <a:gd name="connsiteY6" fmla="*/ 5737740 h 5737740"/>
              <a:gd name="connsiteX7" fmla="*/ 0 w 5236139"/>
              <a:gd name="connsiteY7" fmla="*/ 4865033 h 5737740"/>
              <a:gd name="connsiteX8" fmla="*/ 8709 w 5236139"/>
              <a:gd name="connsiteY8" fmla="*/ 446594 h 5737740"/>
              <a:gd name="connsiteX0" fmla="*/ 8709 w 5236139"/>
              <a:gd name="connsiteY0" fmla="*/ 445987 h 5737133"/>
              <a:gd name="connsiteX1" fmla="*/ 515656 w 5236139"/>
              <a:gd name="connsiteY1" fmla="*/ 8708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8709 w 5236139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863999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5238895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45841"/>
              <a:gd name="connsiteX1" fmla="*/ 506948 w 5227431"/>
              <a:gd name="connsiteY1" fmla="*/ 8708 h 5745841"/>
              <a:gd name="connsiteX2" fmla="*/ 4354724 w 5227431"/>
              <a:gd name="connsiteY2" fmla="*/ 0 h 5745841"/>
              <a:gd name="connsiteX3" fmla="*/ 5227431 w 5227431"/>
              <a:gd name="connsiteY3" fmla="*/ 872707 h 5745841"/>
              <a:gd name="connsiteX4" fmla="*/ 5227431 w 5227431"/>
              <a:gd name="connsiteY4" fmla="*/ 5238895 h 5745841"/>
              <a:gd name="connsiteX5" fmla="*/ 4746609 w 5227431"/>
              <a:gd name="connsiteY5" fmla="*/ 5745841 h 5745841"/>
              <a:gd name="connsiteX6" fmla="*/ 480822 w 5227431"/>
              <a:gd name="connsiteY6" fmla="*/ 5737133 h 5745841"/>
              <a:gd name="connsiteX7" fmla="*/ 0 w 5227431"/>
              <a:gd name="connsiteY7" fmla="*/ 5212769 h 5745841"/>
              <a:gd name="connsiteX8" fmla="*/ 1 w 5227431"/>
              <a:gd name="connsiteY8" fmla="*/ 445987 h 5745841"/>
              <a:gd name="connsiteX0" fmla="*/ 1 w 5227431"/>
              <a:gd name="connsiteY0" fmla="*/ 446002 h 5745856"/>
              <a:gd name="connsiteX1" fmla="*/ 506948 w 5227431"/>
              <a:gd name="connsiteY1" fmla="*/ 8723 h 5745856"/>
              <a:gd name="connsiteX2" fmla="*/ 4354724 w 5227431"/>
              <a:gd name="connsiteY2" fmla="*/ 15 h 5745856"/>
              <a:gd name="connsiteX3" fmla="*/ 5227431 w 5227431"/>
              <a:gd name="connsiteY3" fmla="*/ 472128 h 5745856"/>
              <a:gd name="connsiteX4" fmla="*/ 5227431 w 5227431"/>
              <a:gd name="connsiteY4" fmla="*/ 5238910 h 5745856"/>
              <a:gd name="connsiteX5" fmla="*/ 4746609 w 5227431"/>
              <a:gd name="connsiteY5" fmla="*/ 5745856 h 5745856"/>
              <a:gd name="connsiteX6" fmla="*/ 480822 w 5227431"/>
              <a:gd name="connsiteY6" fmla="*/ 5737148 h 5745856"/>
              <a:gd name="connsiteX7" fmla="*/ 0 w 5227431"/>
              <a:gd name="connsiteY7" fmla="*/ 5212784 h 5745856"/>
              <a:gd name="connsiteX8" fmla="*/ 1 w 5227431"/>
              <a:gd name="connsiteY8" fmla="*/ 446002 h 5745856"/>
              <a:gd name="connsiteX0" fmla="*/ 1 w 5227431"/>
              <a:gd name="connsiteY0" fmla="*/ 438374 h 5738228"/>
              <a:gd name="connsiteX1" fmla="*/ 506948 w 5227431"/>
              <a:gd name="connsiteY1" fmla="*/ 1095 h 5738228"/>
              <a:gd name="connsiteX2" fmla="*/ 4737901 w 5227431"/>
              <a:gd name="connsiteY2" fmla="*/ 9804 h 5738228"/>
              <a:gd name="connsiteX3" fmla="*/ 5227431 w 5227431"/>
              <a:gd name="connsiteY3" fmla="*/ 464500 h 5738228"/>
              <a:gd name="connsiteX4" fmla="*/ 5227431 w 5227431"/>
              <a:gd name="connsiteY4" fmla="*/ 5231282 h 5738228"/>
              <a:gd name="connsiteX5" fmla="*/ 4746609 w 5227431"/>
              <a:gd name="connsiteY5" fmla="*/ 5738228 h 5738228"/>
              <a:gd name="connsiteX6" fmla="*/ 480822 w 5227431"/>
              <a:gd name="connsiteY6" fmla="*/ 5729520 h 5738228"/>
              <a:gd name="connsiteX7" fmla="*/ 0 w 5227431"/>
              <a:gd name="connsiteY7" fmla="*/ 5205156 h 5738228"/>
              <a:gd name="connsiteX8" fmla="*/ 1 w 5227431"/>
              <a:gd name="connsiteY8" fmla="*/ 438374 h 5738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27431" h="5738228">
                <a:moveTo>
                  <a:pt x="1" y="438374"/>
                </a:moveTo>
                <a:cubicBezTo>
                  <a:pt x="1" y="-43609"/>
                  <a:pt x="24965" y="1095"/>
                  <a:pt x="506948" y="1095"/>
                </a:cubicBezTo>
                <a:lnTo>
                  <a:pt x="4737901" y="9804"/>
                </a:lnTo>
                <a:cubicBezTo>
                  <a:pt x="5219884" y="9804"/>
                  <a:pt x="5227431" y="-17483"/>
                  <a:pt x="5227431" y="464500"/>
                </a:cubicBezTo>
                <a:lnTo>
                  <a:pt x="5227431" y="5231282"/>
                </a:lnTo>
                <a:cubicBezTo>
                  <a:pt x="5227431" y="5713265"/>
                  <a:pt x="5228592" y="5738228"/>
                  <a:pt x="4746609" y="5738228"/>
                </a:cubicBezTo>
                <a:lnTo>
                  <a:pt x="480822" y="5729520"/>
                </a:lnTo>
                <a:cubicBezTo>
                  <a:pt x="-1161" y="5729520"/>
                  <a:pt x="0" y="5687139"/>
                  <a:pt x="0" y="5205156"/>
                </a:cubicBezTo>
                <a:cubicBezTo>
                  <a:pt x="0" y="3874583"/>
                  <a:pt x="1" y="1768947"/>
                  <a:pt x="1" y="438374"/>
                </a:cubicBezTo>
                <a:close/>
              </a:path>
            </a:pathLst>
          </a:custGeom>
          <a:noFill/>
          <a:ln w="19050">
            <a:solidFill>
              <a:srgbClr val="800080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B16AEF2-516E-C25E-D948-C1C6C2F962D6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02" r="10075" b="19608"/>
          <a:stretch/>
        </p:blipFill>
        <p:spPr>
          <a:xfrm>
            <a:off x="678227" y="961281"/>
            <a:ext cx="3515444" cy="1603416"/>
          </a:xfrm>
          <a:prstGeom prst="rect">
            <a:avLst/>
          </a:prstGeom>
        </p:spPr>
      </p:pic>
      <p:pic>
        <p:nvPicPr>
          <p:cNvPr id="206" name="Picture 205">
            <a:extLst>
              <a:ext uri="{FF2B5EF4-FFF2-40B4-BE49-F238E27FC236}">
                <a16:creationId xmlns:a16="http://schemas.microsoft.com/office/drawing/2014/main" id="{B3CB776A-D4DC-6492-99B5-79A28EAE830F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0" t="32719" r="91333" b="47369"/>
          <a:stretch/>
        </p:blipFill>
        <p:spPr>
          <a:xfrm>
            <a:off x="4412201" y="1786611"/>
            <a:ext cx="209005" cy="502852"/>
          </a:xfrm>
          <a:prstGeom prst="rect">
            <a:avLst/>
          </a:prstGeom>
        </p:spPr>
      </p:pic>
      <p:pic>
        <p:nvPicPr>
          <p:cNvPr id="208" name="Picture 207">
            <a:extLst>
              <a:ext uri="{FF2B5EF4-FFF2-40B4-BE49-F238E27FC236}">
                <a16:creationId xmlns:a16="http://schemas.microsoft.com/office/drawing/2014/main" id="{42ADE9C1-2A9E-BD80-5FCB-32EFB84CDE1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14" t="36180" r="28344" b="61683"/>
          <a:stretch/>
        </p:blipFill>
        <p:spPr>
          <a:xfrm>
            <a:off x="4610661" y="1875713"/>
            <a:ext cx="217230" cy="280283"/>
          </a:xfrm>
          <a:prstGeom prst="rect">
            <a:avLst/>
          </a:prstGeom>
        </p:spPr>
      </p:pic>
      <p:sp>
        <p:nvSpPr>
          <p:cNvPr id="209" name="TextBox 208">
            <a:extLst>
              <a:ext uri="{FF2B5EF4-FFF2-40B4-BE49-F238E27FC236}">
                <a16:creationId xmlns:a16="http://schemas.microsoft.com/office/drawing/2014/main" id="{D80536CB-5493-BB95-4EA1-6242DCBAE5B4}"/>
              </a:ext>
            </a:extLst>
          </p:cNvPr>
          <p:cNvSpPr txBox="1"/>
          <p:nvPr/>
        </p:nvSpPr>
        <p:spPr>
          <a:xfrm>
            <a:off x="4791671" y="1889082"/>
            <a:ext cx="17325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b="1" dirty="0" err="1"/>
              <a:t>Surfactant</a:t>
            </a:r>
            <a:endParaRPr lang="en-GB" sz="1200" b="1" dirty="0"/>
          </a:p>
        </p:txBody>
      </p: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1791976C-5304-CF02-2E22-55A66C3ABDD6}"/>
              </a:ext>
            </a:extLst>
          </p:cNvPr>
          <p:cNvCxnSpPr>
            <a:cxnSpLocks/>
          </p:cNvCxnSpPr>
          <p:nvPr/>
        </p:nvCxnSpPr>
        <p:spPr>
          <a:xfrm rot="5400000">
            <a:off x="1901286" y="3027935"/>
            <a:ext cx="0" cy="1696111"/>
          </a:xfrm>
          <a:prstGeom prst="line">
            <a:avLst/>
          </a:prstGeom>
          <a:ln w="9525" cap="rnd">
            <a:solidFill>
              <a:srgbClr val="88008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F4C0E005-5FDE-B9F3-AC4F-37232AC89E76}"/>
              </a:ext>
            </a:extLst>
          </p:cNvPr>
          <p:cNvCxnSpPr>
            <a:cxnSpLocks/>
          </p:cNvCxnSpPr>
          <p:nvPr/>
        </p:nvCxnSpPr>
        <p:spPr>
          <a:xfrm flipH="1" flipV="1">
            <a:off x="2061884" y="3349311"/>
            <a:ext cx="506033" cy="1507466"/>
          </a:xfrm>
          <a:prstGeom prst="line">
            <a:avLst/>
          </a:prstGeom>
          <a:ln w="9525" cap="rnd">
            <a:solidFill>
              <a:srgbClr val="88008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6" name="Group 215">
            <a:extLst>
              <a:ext uri="{FF2B5EF4-FFF2-40B4-BE49-F238E27FC236}">
                <a16:creationId xmlns:a16="http://schemas.microsoft.com/office/drawing/2014/main" id="{6A738999-5DD6-6E05-93B7-646F1D44996D}"/>
              </a:ext>
            </a:extLst>
          </p:cNvPr>
          <p:cNvGrpSpPr/>
          <p:nvPr/>
        </p:nvGrpSpPr>
        <p:grpSpPr>
          <a:xfrm>
            <a:off x="1650396" y="3029181"/>
            <a:ext cx="1831251" cy="799645"/>
            <a:chOff x="2189449" y="4259626"/>
            <a:chExt cx="2321015" cy="983273"/>
          </a:xfrm>
        </p:grpSpPr>
        <p:sp>
          <p:nvSpPr>
            <p:cNvPr id="217" name="橢圓 18">
              <a:extLst>
                <a:ext uri="{FF2B5EF4-FFF2-40B4-BE49-F238E27FC236}">
                  <a16:creationId xmlns:a16="http://schemas.microsoft.com/office/drawing/2014/main" id="{242506B8-17B0-7264-33E0-60364CC635C0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rgbClr val="8800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noFill/>
              </a:endParaRPr>
            </a:p>
          </p:txBody>
        </p:sp>
        <p:sp>
          <p:nvSpPr>
            <p:cNvPr id="219" name="TextBox 218">
              <a:extLst>
                <a:ext uri="{FF2B5EF4-FFF2-40B4-BE49-F238E27FC236}">
                  <a16:creationId xmlns:a16="http://schemas.microsoft.com/office/drawing/2014/main" id="{74892EE5-74BC-1B2F-8F09-A9AC4F250C75}"/>
                </a:ext>
              </a:extLst>
            </p:cNvPr>
            <p:cNvSpPr txBox="1"/>
            <p:nvPr/>
          </p:nvSpPr>
          <p:spPr>
            <a:xfrm>
              <a:off x="2189449" y="4343693"/>
              <a:ext cx="2321015" cy="7947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0"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Critical</a:t>
              </a:r>
            </a:p>
            <a:p>
              <a:pPr algn="ctr"/>
              <a:r>
                <a:rPr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micelle</a:t>
              </a:r>
            </a:p>
            <a:p>
              <a:pPr algn="ctr"/>
              <a:r>
                <a:rPr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c</a:t>
              </a:r>
              <a:r>
                <a:rPr kumimoji="0"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onc.</a:t>
              </a:r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478958AF-57ED-081F-E279-B906BF94B8A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4690" y="2928610"/>
            <a:ext cx="5150201" cy="3449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9517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E4AA0E2-2956-4C64-867B-067DAF256C6E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0" y="0"/>
            <a:ext cx="1218607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47676E7-3C20-4795-8419-D02A31AD2F04}"/>
              </a:ext>
            </a:extLst>
          </p:cNvPr>
          <p:cNvSpPr txBox="1"/>
          <p:nvPr/>
        </p:nvSpPr>
        <p:spPr>
          <a:xfrm>
            <a:off x="292692" y="175148"/>
            <a:ext cx="9346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880088"/>
                </a:solidFill>
              </a:rPr>
              <a:t>Linear rheology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54F5902-3A74-4776-B909-E070A0259546}"/>
              </a:ext>
            </a:extLst>
          </p:cNvPr>
          <p:cNvCxnSpPr>
            <a:cxnSpLocks/>
          </p:cNvCxnSpPr>
          <p:nvPr/>
        </p:nvCxnSpPr>
        <p:spPr>
          <a:xfrm>
            <a:off x="151282" y="607336"/>
            <a:ext cx="11532719" cy="29477"/>
          </a:xfrm>
          <a:prstGeom prst="line">
            <a:avLst/>
          </a:prstGeom>
          <a:ln w="28575">
            <a:solidFill>
              <a:srgbClr val="8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Picture 2" descr="See the source image">
            <a:extLst>
              <a:ext uri="{FF2B5EF4-FFF2-40B4-BE49-F238E27FC236}">
                <a16:creationId xmlns:a16="http://schemas.microsoft.com/office/drawing/2014/main" id="{64C5F696-99D3-28DA-96EC-BAA44A2C8B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1925" y="5019679"/>
            <a:ext cx="1193918" cy="1154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Rectangle: Rounded Corners 376">
            <a:extLst>
              <a:ext uri="{FF2B5EF4-FFF2-40B4-BE49-F238E27FC236}">
                <a16:creationId xmlns:a16="http://schemas.microsoft.com/office/drawing/2014/main" id="{90BFCD87-A72D-C9C1-A9EE-1CF11C1A273E}"/>
              </a:ext>
            </a:extLst>
          </p:cNvPr>
          <p:cNvSpPr/>
          <p:nvPr/>
        </p:nvSpPr>
        <p:spPr>
          <a:xfrm>
            <a:off x="8276954" y="898208"/>
            <a:ext cx="3504803" cy="5509965"/>
          </a:xfrm>
          <a:custGeom>
            <a:avLst/>
            <a:gdLst>
              <a:gd name="connsiteX0" fmla="*/ 0 w 5236139"/>
              <a:gd name="connsiteY0" fmla="*/ 872707 h 5737133"/>
              <a:gd name="connsiteX1" fmla="*/ 872707 w 5236139"/>
              <a:gd name="connsiteY1" fmla="*/ 0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0 w 5236139"/>
              <a:gd name="connsiteY8" fmla="*/ 872707 h 5737133"/>
              <a:gd name="connsiteX0" fmla="*/ 8709 w 5236139"/>
              <a:gd name="connsiteY0" fmla="*/ 446594 h 5737740"/>
              <a:gd name="connsiteX1" fmla="*/ 872707 w 5236139"/>
              <a:gd name="connsiteY1" fmla="*/ 607 h 5737740"/>
              <a:gd name="connsiteX2" fmla="*/ 4363432 w 5236139"/>
              <a:gd name="connsiteY2" fmla="*/ 607 h 5737740"/>
              <a:gd name="connsiteX3" fmla="*/ 5236139 w 5236139"/>
              <a:gd name="connsiteY3" fmla="*/ 873314 h 5737740"/>
              <a:gd name="connsiteX4" fmla="*/ 5236139 w 5236139"/>
              <a:gd name="connsiteY4" fmla="*/ 4865033 h 5737740"/>
              <a:gd name="connsiteX5" fmla="*/ 4363432 w 5236139"/>
              <a:gd name="connsiteY5" fmla="*/ 5737740 h 5737740"/>
              <a:gd name="connsiteX6" fmla="*/ 872707 w 5236139"/>
              <a:gd name="connsiteY6" fmla="*/ 5737740 h 5737740"/>
              <a:gd name="connsiteX7" fmla="*/ 0 w 5236139"/>
              <a:gd name="connsiteY7" fmla="*/ 4865033 h 5737740"/>
              <a:gd name="connsiteX8" fmla="*/ 8709 w 5236139"/>
              <a:gd name="connsiteY8" fmla="*/ 446594 h 5737740"/>
              <a:gd name="connsiteX0" fmla="*/ 8709 w 5236139"/>
              <a:gd name="connsiteY0" fmla="*/ 445987 h 5737133"/>
              <a:gd name="connsiteX1" fmla="*/ 515656 w 5236139"/>
              <a:gd name="connsiteY1" fmla="*/ 8708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8709 w 5236139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863999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5238895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45841"/>
              <a:gd name="connsiteX1" fmla="*/ 506948 w 5227431"/>
              <a:gd name="connsiteY1" fmla="*/ 8708 h 5745841"/>
              <a:gd name="connsiteX2" fmla="*/ 4354724 w 5227431"/>
              <a:gd name="connsiteY2" fmla="*/ 0 h 5745841"/>
              <a:gd name="connsiteX3" fmla="*/ 5227431 w 5227431"/>
              <a:gd name="connsiteY3" fmla="*/ 872707 h 5745841"/>
              <a:gd name="connsiteX4" fmla="*/ 5227431 w 5227431"/>
              <a:gd name="connsiteY4" fmla="*/ 5238895 h 5745841"/>
              <a:gd name="connsiteX5" fmla="*/ 4746609 w 5227431"/>
              <a:gd name="connsiteY5" fmla="*/ 5745841 h 5745841"/>
              <a:gd name="connsiteX6" fmla="*/ 480822 w 5227431"/>
              <a:gd name="connsiteY6" fmla="*/ 5737133 h 5745841"/>
              <a:gd name="connsiteX7" fmla="*/ 0 w 5227431"/>
              <a:gd name="connsiteY7" fmla="*/ 5212769 h 5745841"/>
              <a:gd name="connsiteX8" fmla="*/ 1 w 5227431"/>
              <a:gd name="connsiteY8" fmla="*/ 445987 h 5745841"/>
              <a:gd name="connsiteX0" fmla="*/ 1 w 5227431"/>
              <a:gd name="connsiteY0" fmla="*/ 446002 h 5745856"/>
              <a:gd name="connsiteX1" fmla="*/ 506948 w 5227431"/>
              <a:gd name="connsiteY1" fmla="*/ 8723 h 5745856"/>
              <a:gd name="connsiteX2" fmla="*/ 4354724 w 5227431"/>
              <a:gd name="connsiteY2" fmla="*/ 15 h 5745856"/>
              <a:gd name="connsiteX3" fmla="*/ 5227431 w 5227431"/>
              <a:gd name="connsiteY3" fmla="*/ 472128 h 5745856"/>
              <a:gd name="connsiteX4" fmla="*/ 5227431 w 5227431"/>
              <a:gd name="connsiteY4" fmla="*/ 5238910 h 5745856"/>
              <a:gd name="connsiteX5" fmla="*/ 4746609 w 5227431"/>
              <a:gd name="connsiteY5" fmla="*/ 5745856 h 5745856"/>
              <a:gd name="connsiteX6" fmla="*/ 480822 w 5227431"/>
              <a:gd name="connsiteY6" fmla="*/ 5737148 h 5745856"/>
              <a:gd name="connsiteX7" fmla="*/ 0 w 5227431"/>
              <a:gd name="connsiteY7" fmla="*/ 5212784 h 5745856"/>
              <a:gd name="connsiteX8" fmla="*/ 1 w 5227431"/>
              <a:gd name="connsiteY8" fmla="*/ 446002 h 5745856"/>
              <a:gd name="connsiteX0" fmla="*/ 1 w 5227431"/>
              <a:gd name="connsiteY0" fmla="*/ 438374 h 5738228"/>
              <a:gd name="connsiteX1" fmla="*/ 506948 w 5227431"/>
              <a:gd name="connsiteY1" fmla="*/ 1095 h 5738228"/>
              <a:gd name="connsiteX2" fmla="*/ 4737901 w 5227431"/>
              <a:gd name="connsiteY2" fmla="*/ 9804 h 5738228"/>
              <a:gd name="connsiteX3" fmla="*/ 5227431 w 5227431"/>
              <a:gd name="connsiteY3" fmla="*/ 464500 h 5738228"/>
              <a:gd name="connsiteX4" fmla="*/ 5227431 w 5227431"/>
              <a:gd name="connsiteY4" fmla="*/ 5231282 h 5738228"/>
              <a:gd name="connsiteX5" fmla="*/ 4746609 w 5227431"/>
              <a:gd name="connsiteY5" fmla="*/ 5738228 h 5738228"/>
              <a:gd name="connsiteX6" fmla="*/ 480822 w 5227431"/>
              <a:gd name="connsiteY6" fmla="*/ 5729520 h 5738228"/>
              <a:gd name="connsiteX7" fmla="*/ 0 w 5227431"/>
              <a:gd name="connsiteY7" fmla="*/ 5205156 h 5738228"/>
              <a:gd name="connsiteX8" fmla="*/ 1 w 5227431"/>
              <a:gd name="connsiteY8" fmla="*/ 438374 h 5738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27431" h="5738228">
                <a:moveTo>
                  <a:pt x="1" y="438374"/>
                </a:moveTo>
                <a:cubicBezTo>
                  <a:pt x="1" y="-43609"/>
                  <a:pt x="24965" y="1095"/>
                  <a:pt x="506948" y="1095"/>
                </a:cubicBezTo>
                <a:lnTo>
                  <a:pt x="4737901" y="9804"/>
                </a:lnTo>
                <a:cubicBezTo>
                  <a:pt x="5219884" y="9804"/>
                  <a:pt x="5227431" y="-17483"/>
                  <a:pt x="5227431" y="464500"/>
                </a:cubicBezTo>
                <a:lnTo>
                  <a:pt x="5227431" y="5231282"/>
                </a:lnTo>
                <a:cubicBezTo>
                  <a:pt x="5227431" y="5713265"/>
                  <a:pt x="5228592" y="5738228"/>
                  <a:pt x="4746609" y="5738228"/>
                </a:cubicBezTo>
                <a:lnTo>
                  <a:pt x="480822" y="5729520"/>
                </a:lnTo>
                <a:cubicBezTo>
                  <a:pt x="-1161" y="5729520"/>
                  <a:pt x="0" y="5687139"/>
                  <a:pt x="0" y="5205156"/>
                </a:cubicBezTo>
                <a:cubicBezTo>
                  <a:pt x="0" y="3874583"/>
                  <a:pt x="1" y="1768947"/>
                  <a:pt x="1" y="438374"/>
                </a:cubicBezTo>
                <a:close/>
              </a:path>
            </a:pathLst>
          </a:custGeom>
          <a:noFill/>
          <a:ln w="19050">
            <a:solidFill>
              <a:srgbClr val="800080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ED48074-1589-E21A-991C-A8BA419B9CBE}"/>
              </a:ext>
            </a:extLst>
          </p:cNvPr>
          <p:cNvSpPr txBox="1"/>
          <p:nvPr/>
        </p:nvSpPr>
        <p:spPr>
          <a:xfrm>
            <a:off x="8276954" y="998473"/>
            <a:ext cx="35087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 link the physical properties </a:t>
            </a:r>
          </a:p>
          <a:p>
            <a:r>
              <a:rPr lang="en-GB" b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with the chemical architecture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5B8759B-BE28-CC17-9A09-F827ABCF95E0}"/>
              </a:ext>
            </a:extLst>
          </p:cNvPr>
          <p:cNvSpPr txBox="1"/>
          <p:nvPr/>
        </p:nvSpPr>
        <p:spPr>
          <a:xfrm>
            <a:off x="9356119" y="1926011"/>
            <a:ext cx="22075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Synthesis of sugar-based </a:t>
            </a:r>
          </a:p>
          <a:p>
            <a:r>
              <a:rPr lang="en-GB" sz="14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surfactants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62B1B023-63D4-4EAA-8E68-B642EBB4A5A1}"/>
              </a:ext>
            </a:extLst>
          </p:cNvPr>
          <p:cNvGrpSpPr/>
          <p:nvPr/>
        </p:nvGrpSpPr>
        <p:grpSpPr>
          <a:xfrm>
            <a:off x="8021508" y="1847752"/>
            <a:ext cx="1831251" cy="799644"/>
            <a:chOff x="2189449" y="4259626"/>
            <a:chExt cx="2321015" cy="983273"/>
          </a:xfrm>
        </p:grpSpPr>
        <p:sp>
          <p:nvSpPr>
            <p:cNvPr id="55" name="橢圓 18">
              <a:extLst>
                <a:ext uri="{FF2B5EF4-FFF2-40B4-BE49-F238E27FC236}">
                  <a16:creationId xmlns:a16="http://schemas.microsoft.com/office/drawing/2014/main" id="{D8599591-F9FD-E77E-E1C7-B544C3DBA599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noFill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B4A6B8D6-71DE-43F8-91AB-24F27C564B49}"/>
                </a:ext>
              </a:extLst>
            </p:cNvPr>
            <p:cNvSpPr txBox="1"/>
            <p:nvPr/>
          </p:nvSpPr>
          <p:spPr>
            <a:xfrm>
              <a:off x="3054276" y="4290163"/>
              <a:ext cx="639187" cy="491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b="1" dirty="0">
                  <a:solidFill>
                    <a:schemeClr val="bg1"/>
                  </a:solidFill>
                  <a:cs typeface="Arial" panose="020B0604020202020204" pitchFamily="34" charset="0"/>
                </a:rPr>
                <a:t>01</a:t>
              </a:r>
              <a:endParaRPr lang="en-GB" sz="20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FAEE2A81-CB16-F7B3-04F8-B0E61785142F}"/>
                </a:ext>
              </a:extLst>
            </p:cNvPr>
            <p:cNvSpPr txBox="1"/>
            <p:nvPr/>
          </p:nvSpPr>
          <p:spPr>
            <a:xfrm>
              <a:off x="2189449" y="4643525"/>
              <a:ext cx="2321015" cy="340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0"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Synthesis</a:t>
              </a:r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B744E19F-AAF0-00D3-3BA7-DB4B83214C46}"/>
              </a:ext>
            </a:extLst>
          </p:cNvPr>
          <p:cNvSpPr txBox="1"/>
          <p:nvPr/>
        </p:nvSpPr>
        <p:spPr>
          <a:xfrm>
            <a:off x="9349842" y="3079590"/>
            <a:ext cx="12763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Self-assembly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07CF8E4F-A2D9-74A5-D99C-71052D7C6C64}"/>
              </a:ext>
            </a:extLst>
          </p:cNvPr>
          <p:cNvGrpSpPr/>
          <p:nvPr/>
        </p:nvGrpSpPr>
        <p:grpSpPr>
          <a:xfrm>
            <a:off x="8021508" y="2898607"/>
            <a:ext cx="1831251" cy="799644"/>
            <a:chOff x="2189449" y="4259626"/>
            <a:chExt cx="2321015" cy="983273"/>
          </a:xfrm>
        </p:grpSpPr>
        <p:sp>
          <p:nvSpPr>
            <p:cNvPr id="60" name="橢圓 18">
              <a:extLst>
                <a:ext uri="{FF2B5EF4-FFF2-40B4-BE49-F238E27FC236}">
                  <a16:creationId xmlns:a16="http://schemas.microsoft.com/office/drawing/2014/main" id="{636F625B-24A3-C0DB-51ED-239C93D42AA1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F8680450-9360-D57B-82E1-34FCD329003B}"/>
                </a:ext>
              </a:extLst>
            </p:cNvPr>
            <p:cNvSpPr txBox="1"/>
            <p:nvPr/>
          </p:nvSpPr>
          <p:spPr>
            <a:xfrm>
              <a:off x="3054276" y="4290163"/>
              <a:ext cx="639187" cy="491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b="1" dirty="0">
                  <a:solidFill>
                    <a:schemeClr val="bg1"/>
                  </a:solidFill>
                  <a:cs typeface="Arial" panose="020B0604020202020204" pitchFamily="34" charset="0"/>
                </a:rPr>
                <a:t>02</a:t>
              </a:r>
              <a:endParaRPr lang="en-GB" sz="20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F9ED8811-D0D9-BB37-A847-17CA25DC7E35}"/>
                </a:ext>
              </a:extLst>
            </p:cNvPr>
            <p:cNvSpPr txBox="1"/>
            <p:nvPr/>
          </p:nvSpPr>
          <p:spPr>
            <a:xfrm>
              <a:off x="2189449" y="4643525"/>
              <a:ext cx="2321015" cy="340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0"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Properties</a:t>
              </a:r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ADF2E7A0-AF5F-CB28-2870-8D068450EB5C}"/>
              </a:ext>
            </a:extLst>
          </p:cNvPr>
          <p:cNvSpPr txBox="1"/>
          <p:nvPr/>
        </p:nvSpPr>
        <p:spPr>
          <a:xfrm>
            <a:off x="9372820" y="4117631"/>
            <a:ext cx="9348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Rheology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E4B4DCC2-9C1D-7B5C-EFF5-93C2286C9F6A}"/>
              </a:ext>
            </a:extLst>
          </p:cNvPr>
          <p:cNvGrpSpPr/>
          <p:nvPr/>
        </p:nvGrpSpPr>
        <p:grpSpPr>
          <a:xfrm>
            <a:off x="8021508" y="3905870"/>
            <a:ext cx="1831251" cy="799644"/>
            <a:chOff x="2189449" y="4259626"/>
            <a:chExt cx="2321015" cy="983273"/>
          </a:xfrm>
        </p:grpSpPr>
        <p:sp>
          <p:nvSpPr>
            <p:cNvPr id="65" name="橢圓 18">
              <a:extLst>
                <a:ext uri="{FF2B5EF4-FFF2-40B4-BE49-F238E27FC236}">
                  <a16:creationId xmlns:a16="http://schemas.microsoft.com/office/drawing/2014/main" id="{3C2CCBA5-DE2A-C905-31FA-A7BFDA015673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rgbClr val="8800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noFill/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AF1F4ED6-FD13-77C6-167A-CB0A1D927F8D}"/>
                </a:ext>
              </a:extLst>
            </p:cNvPr>
            <p:cNvSpPr txBox="1"/>
            <p:nvPr/>
          </p:nvSpPr>
          <p:spPr>
            <a:xfrm>
              <a:off x="3054276" y="4290163"/>
              <a:ext cx="639187" cy="491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b="1" dirty="0">
                  <a:solidFill>
                    <a:schemeClr val="bg1"/>
                  </a:solidFill>
                  <a:cs typeface="Arial" panose="020B0604020202020204" pitchFamily="34" charset="0"/>
                </a:rPr>
                <a:t>03</a:t>
              </a:r>
              <a:endParaRPr lang="en-GB" sz="20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B370F85B-4E95-D25D-1B17-18DAD4704AFB}"/>
                </a:ext>
              </a:extLst>
            </p:cNvPr>
            <p:cNvSpPr txBox="1"/>
            <p:nvPr/>
          </p:nvSpPr>
          <p:spPr>
            <a:xfrm>
              <a:off x="2189449" y="4643525"/>
              <a:ext cx="2321015" cy="340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0"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Properties</a:t>
              </a:r>
            </a:p>
          </p:txBody>
        </p:sp>
      </p:grpSp>
      <p:sp>
        <p:nvSpPr>
          <p:cNvPr id="68" name="Slide Number Placeholder 5">
            <a:extLst>
              <a:ext uri="{FF2B5EF4-FFF2-40B4-BE49-F238E27FC236}">
                <a16:creationId xmlns:a16="http://schemas.microsoft.com/office/drawing/2014/main" id="{C8B8B409-3839-F861-B88A-281056817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AB76D4D-523E-4AFC-A925-8C6F88F7FB8D}" type="slidenum">
              <a:rPr lang="en-GB" smtClean="0"/>
              <a:t>9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A7C104E-1227-5D5B-F531-4ECDEA4812B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3831" y="1570577"/>
            <a:ext cx="6353015" cy="4861558"/>
          </a:xfrm>
          <a:prstGeom prst="rect">
            <a:avLst/>
          </a:prstGeom>
        </p:spPr>
      </p:pic>
      <p:sp>
        <p:nvSpPr>
          <p:cNvPr id="35" name="Rectangle: Rounded Corners 376">
            <a:extLst>
              <a:ext uri="{FF2B5EF4-FFF2-40B4-BE49-F238E27FC236}">
                <a16:creationId xmlns:a16="http://schemas.microsoft.com/office/drawing/2014/main" id="{A025E0F2-CF15-C4F2-D24F-F8C3646398D5}"/>
              </a:ext>
            </a:extLst>
          </p:cNvPr>
          <p:cNvSpPr/>
          <p:nvPr/>
        </p:nvSpPr>
        <p:spPr>
          <a:xfrm>
            <a:off x="197814" y="892036"/>
            <a:ext cx="7799113" cy="5509964"/>
          </a:xfrm>
          <a:custGeom>
            <a:avLst/>
            <a:gdLst>
              <a:gd name="connsiteX0" fmla="*/ 0 w 5236139"/>
              <a:gd name="connsiteY0" fmla="*/ 872707 h 5737133"/>
              <a:gd name="connsiteX1" fmla="*/ 872707 w 5236139"/>
              <a:gd name="connsiteY1" fmla="*/ 0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0 w 5236139"/>
              <a:gd name="connsiteY8" fmla="*/ 872707 h 5737133"/>
              <a:gd name="connsiteX0" fmla="*/ 8709 w 5236139"/>
              <a:gd name="connsiteY0" fmla="*/ 446594 h 5737740"/>
              <a:gd name="connsiteX1" fmla="*/ 872707 w 5236139"/>
              <a:gd name="connsiteY1" fmla="*/ 607 h 5737740"/>
              <a:gd name="connsiteX2" fmla="*/ 4363432 w 5236139"/>
              <a:gd name="connsiteY2" fmla="*/ 607 h 5737740"/>
              <a:gd name="connsiteX3" fmla="*/ 5236139 w 5236139"/>
              <a:gd name="connsiteY3" fmla="*/ 873314 h 5737740"/>
              <a:gd name="connsiteX4" fmla="*/ 5236139 w 5236139"/>
              <a:gd name="connsiteY4" fmla="*/ 4865033 h 5737740"/>
              <a:gd name="connsiteX5" fmla="*/ 4363432 w 5236139"/>
              <a:gd name="connsiteY5" fmla="*/ 5737740 h 5737740"/>
              <a:gd name="connsiteX6" fmla="*/ 872707 w 5236139"/>
              <a:gd name="connsiteY6" fmla="*/ 5737740 h 5737740"/>
              <a:gd name="connsiteX7" fmla="*/ 0 w 5236139"/>
              <a:gd name="connsiteY7" fmla="*/ 4865033 h 5737740"/>
              <a:gd name="connsiteX8" fmla="*/ 8709 w 5236139"/>
              <a:gd name="connsiteY8" fmla="*/ 446594 h 5737740"/>
              <a:gd name="connsiteX0" fmla="*/ 8709 w 5236139"/>
              <a:gd name="connsiteY0" fmla="*/ 445987 h 5737133"/>
              <a:gd name="connsiteX1" fmla="*/ 515656 w 5236139"/>
              <a:gd name="connsiteY1" fmla="*/ 8708 h 5737133"/>
              <a:gd name="connsiteX2" fmla="*/ 4363432 w 5236139"/>
              <a:gd name="connsiteY2" fmla="*/ 0 h 5737133"/>
              <a:gd name="connsiteX3" fmla="*/ 5236139 w 5236139"/>
              <a:gd name="connsiteY3" fmla="*/ 872707 h 5737133"/>
              <a:gd name="connsiteX4" fmla="*/ 5236139 w 5236139"/>
              <a:gd name="connsiteY4" fmla="*/ 4864426 h 5737133"/>
              <a:gd name="connsiteX5" fmla="*/ 4363432 w 5236139"/>
              <a:gd name="connsiteY5" fmla="*/ 5737133 h 5737133"/>
              <a:gd name="connsiteX6" fmla="*/ 872707 w 5236139"/>
              <a:gd name="connsiteY6" fmla="*/ 5737133 h 5737133"/>
              <a:gd name="connsiteX7" fmla="*/ 0 w 5236139"/>
              <a:gd name="connsiteY7" fmla="*/ 4864426 h 5737133"/>
              <a:gd name="connsiteX8" fmla="*/ 8709 w 5236139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863999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4864426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37133"/>
              <a:gd name="connsiteX1" fmla="*/ 506948 w 5227431"/>
              <a:gd name="connsiteY1" fmla="*/ 8708 h 5737133"/>
              <a:gd name="connsiteX2" fmla="*/ 4354724 w 5227431"/>
              <a:gd name="connsiteY2" fmla="*/ 0 h 5737133"/>
              <a:gd name="connsiteX3" fmla="*/ 5227431 w 5227431"/>
              <a:gd name="connsiteY3" fmla="*/ 872707 h 5737133"/>
              <a:gd name="connsiteX4" fmla="*/ 5227431 w 5227431"/>
              <a:gd name="connsiteY4" fmla="*/ 5238895 h 5737133"/>
              <a:gd name="connsiteX5" fmla="*/ 4354724 w 5227431"/>
              <a:gd name="connsiteY5" fmla="*/ 5737133 h 5737133"/>
              <a:gd name="connsiteX6" fmla="*/ 480822 w 5227431"/>
              <a:gd name="connsiteY6" fmla="*/ 5737133 h 5737133"/>
              <a:gd name="connsiteX7" fmla="*/ 0 w 5227431"/>
              <a:gd name="connsiteY7" fmla="*/ 5212769 h 5737133"/>
              <a:gd name="connsiteX8" fmla="*/ 1 w 5227431"/>
              <a:gd name="connsiteY8" fmla="*/ 445987 h 5737133"/>
              <a:gd name="connsiteX0" fmla="*/ 1 w 5227431"/>
              <a:gd name="connsiteY0" fmla="*/ 445987 h 5745841"/>
              <a:gd name="connsiteX1" fmla="*/ 506948 w 5227431"/>
              <a:gd name="connsiteY1" fmla="*/ 8708 h 5745841"/>
              <a:gd name="connsiteX2" fmla="*/ 4354724 w 5227431"/>
              <a:gd name="connsiteY2" fmla="*/ 0 h 5745841"/>
              <a:gd name="connsiteX3" fmla="*/ 5227431 w 5227431"/>
              <a:gd name="connsiteY3" fmla="*/ 872707 h 5745841"/>
              <a:gd name="connsiteX4" fmla="*/ 5227431 w 5227431"/>
              <a:gd name="connsiteY4" fmla="*/ 5238895 h 5745841"/>
              <a:gd name="connsiteX5" fmla="*/ 4746609 w 5227431"/>
              <a:gd name="connsiteY5" fmla="*/ 5745841 h 5745841"/>
              <a:gd name="connsiteX6" fmla="*/ 480822 w 5227431"/>
              <a:gd name="connsiteY6" fmla="*/ 5737133 h 5745841"/>
              <a:gd name="connsiteX7" fmla="*/ 0 w 5227431"/>
              <a:gd name="connsiteY7" fmla="*/ 5212769 h 5745841"/>
              <a:gd name="connsiteX8" fmla="*/ 1 w 5227431"/>
              <a:gd name="connsiteY8" fmla="*/ 445987 h 5745841"/>
              <a:gd name="connsiteX0" fmla="*/ 1 w 5227431"/>
              <a:gd name="connsiteY0" fmla="*/ 446002 h 5745856"/>
              <a:gd name="connsiteX1" fmla="*/ 506948 w 5227431"/>
              <a:gd name="connsiteY1" fmla="*/ 8723 h 5745856"/>
              <a:gd name="connsiteX2" fmla="*/ 4354724 w 5227431"/>
              <a:gd name="connsiteY2" fmla="*/ 15 h 5745856"/>
              <a:gd name="connsiteX3" fmla="*/ 5227431 w 5227431"/>
              <a:gd name="connsiteY3" fmla="*/ 472128 h 5745856"/>
              <a:gd name="connsiteX4" fmla="*/ 5227431 w 5227431"/>
              <a:gd name="connsiteY4" fmla="*/ 5238910 h 5745856"/>
              <a:gd name="connsiteX5" fmla="*/ 4746609 w 5227431"/>
              <a:gd name="connsiteY5" fmla="*/ 5745856 h 5745856"/>
              <a:gd name="connsiteX6" fmla="*/ 480822 w 5227431"/>
              <a:gd name="connsiteY6" fmla="*/ 5737148 h 5745856"/>
              <a:gd name="connsiteX7" fmla="*/ 0 w 5227431"/>
              <a:gd name="connsiteY7" fmla="*/ 5212784 h 5745856"/>
              <a:gd name="connsiteX8" fmla="*/ 1 w 5227431"/>
              <a:gd name="connsiteY8" fmla="*/ 446002 h 5745856"/>
              <a:gd name="connsiteX0" fmla="*/ 1 w 5227431"/>
              <a:gd name="connsiteY0" fmla="*/ 438374 h 5738228"/>
              <a:gd name="connsiteX1" fmla="*/ 506948 w 5227431"/>
              <a:gd name="connsiteY1" fmla="*/ 1095 h 5738228"/>
              <a:gd name="connsiteX2" fmla="*/ 4737901 w 5227431"/>
              <a:gd name="connsiteY2" fmla="*/ 9804 h 5738228"/>
              <a:gd name="connsiteX3" fmla="*/ 5227431 w 5227431"/>
              <a:gd name="connsiteY3" fmla="*/ 464500 h 5738228"/>
              <a:gd name="connsiteX4" fmla="*/ 5227431 w 5227431"/>
              <a:gd name="connsiteY4" fmla="*/ 5231282 h 5738228"/>
              <a:gd name="connsiteX5" fmla="*/ 4746609 w 5227431"/>
              <a:gd name="connsiteY5" fmla="*/ 5738228 h 5738228"/>
              <a:gd name="connsiteX6" fmla="*/ 480822 w 5227431"/>
              <a:gd name="connsiteY6" fmla="*/ 5729520 h 5738228"/>
              <a:gd name="connsiteX7" fmla="*/ 0 w 5227431"/>
              <a:gd name="connsiteY7" fmla="*/ 5205156 h 5738228"/>
              <a:gd name="connsiteX8" fmla="*/ 1 w 5227431"/>
              <a:gd name="connsiteY8" fmla="*/ 438374 h 5738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27431" h="5738228">
                <a:moveTo>
                  <a:pt x="1" y="438374"/>
                </a:moveTo>
                <a:cubicBezTo>
                  <a:pt x="1" y="-43609"/>
                  <a:pt x="24965" y="1095"/>
                  <a:pt x="506948" y="1095"/>
                </a:cubicBezTo>
                <a:lnTo>
                  <a:pt x="4737901" y="9804"/>
                </a:lnTo>
                <a:cubicBezTo>
                  <a:pt x="5219884" y="9804"/>
                  <a:pt x="5227431" y="-17483"/>
                  <a:pt x="5227431" y="464500"/>
                </a:cubicBezTo>
                <a:lnTo>
                  <a:pt x="5227431" y="5231282"/>
                </a:lnTo>
                <a:cubicBezTo>
                  <a:pt x="5227431" y="5713265"/>
                  <a:pt x="5228592" y="5738228"/>
                  <a:pt x="4746609" y="5738228"/>
                </a:cubicBezTo>
                <a:lnTo>
                  <a:pt x="480822" y="5729520"/>
                </a:lnTo>
                <a:cubicBezTo>
                  <a:pt x="-1161" y="5729520"/>
                  <a:pt x="0" y="5687139"/>
                  <a:pt x="0" y="5205156"/>
                </a:cubicBezTo>
                <a:cubicBezTo>
                  <a:pt x="0" y="3874583"/>
                  <a:pt x="1" y="1768947"/>
                  <a:pt x="1" y="438374"/>
                </a:cubicBezTo>
                <a:close/>
              </a:path>
            </a:pathLst>
          </a:custGeom>
          <a:noFill/>
          <a:ln w="19050">
            <a:solidFill>
              <a:srgbClr val="800080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DEED744-2893-C75E-F50C-709F84FB068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0" t="5423" r="54245" b="7296"/>
          <a:stretch/>
        </p:blipFill>
        <p:spPr bwMode="auto">
          <a:xfrm flipH="1">
            <a:off x="927209" y="4330814"/>
            <a:ext cx="781607" cy="787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See the source image">
            <a:extLst>
              <a:ext uri="{FF2B5EF4-FFF2-40B4-BE49-F238E27FC236}">
                <a16:creationId xmlns:a16="http://schemas.microsoft.com/office/drawing/2014/main" id="{664ACFD3-EAAC-FBEA-514B-FD6EBFF720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690" y="1972167"/>
            <a:ext cx="1879046" cy="2214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AF567E6C-C817-065E-CB24-C4B5573DB781}"/>
              </a:ext>
            </a:extLst>
          </p:cNvPr>
          <p:cNvGrpSpPr/>
          <p:nvPr/>
        </p:nvGrpSpPr>
        <p:grpSpPr>
          <a:xfrm>
            <a:off x="2853761" y="1787799"/>
            <a:ext cx="1831251" cy="799644"/>
            <a:chOff x="2189449" y="4259626"/>
            <a:chExt cx="2321015" cy="983273"/>
          </a:xfrm>
        </p:grpSpPr>
        <p:sp>
          <p:nvSpPr>
            <p:cNvPr id="32" name="橢圓 18">
              <a:extLst>
                <a:ext uri="{FF2B5EF4-FFF2-40B4-BE49-F238E27FC236}">
                  <a16:creationId xmlns:a16="http://schemas.microsoft.com/office/drawing/2014/main" id="{81679C05-FCBA-0A4D-CA1A-5F16C10FD47F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rgbClr val="8800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noFill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E58F7361-DA86-ADE2-6F5A-F42ED64E9658}"/>
                </a:ext>
              </a:extLst>
            </p:cNvPr>
            <p:cNvSpPr txBox="1"/>
            <p:nvPr/>
          </p:nvSpPr>
          <p:spPr>
            <a:xfrm>
              <a:off x="2189449" y="4442743"/>
              <a:ext cx="2321015" cy="567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Zero-shear</a:t>
              </a:r>
            </a:p>
            <a:p>
              <a:pPr algn="ctr"/>
              <a:r>
                <a:rPr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viscosity</a:t>
              </a:r>
              <a:endParaRPr kumimoji="0" lang="en-US" altLang="zh-TW" sz="1200" b="1" dirty="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endParaRPr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024C4DAC-5E5E-36CB-29D1-451D2EC16FE0}"/>
              </a:ext>
            </a:extLst>
          </p:cNvPr>
          <p:cNvSpPr txBox="1"/>
          <p:nvPr/>
        </p:nvSpPr>
        <p:spPr>
          <a:xfrm>
            <a:off x="811280" y="5085022"/>
            <a:ext cx="10950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Rotational</a:t>
            </a:r>
          </a:p>
          <a:p>
            <a:r>
              <a:rPr lang="en-GB" sz="1400" b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movement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793DB303-0C39-0539-7729-1319207A144D}"/>
              </a:ext>
            </a:extLst>
          </p:cNvPr>
          <p:cNvCxnSpPr>
            <a:cxnSpLocks/>
          </p:cNvCxnSpPr>
          <p:nvPr/>
        </p:nvCxnSpPr>
        <p:spPr>
          <a:xfrm>
            <a:off x="4160336" y="2798962"/>
            <a:ext cx="0" cy="1696111"/>
          </a:xfrm>
          <a:prstGeom prst="line">
            <a:avLst/>
          </a:prstGeom>
          <a:ln w="25400" cap="rnd">
            <a:solidFill>
              <a:srgbClr val="88008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E39D7CF-27E5-B9E1-E0D5-5115E76D2ADA}"/>
              </a:ext>
            </a:extLst>
          </p:cNvPr>
          <p:cNvGrpSpPr/>
          <p:nvPr/>
        </p:nvGrpSpPr>
        <p:grpSpPr>
          <a:xfrm>
            <a:off x="3251715" y="3888014"/>
            <a:ext cx="1831251" cy="799644"/>
            <a:chOff x="2189449" y="4259626"/>
            <a:chExt cx="2321015" cy="983273"/>
          </a:xfrm>
        </p:grpSpPr>
        <p:sp>
          <p:nvSpPr>
            <p:cNvPr id="41" name="橢圓 18">
              <a:extLst>
                <a:ext uri="{FF2B5EF4-FFF2-40B4-BE49-F238E27FC236}">
                  <a16:creationId xmlns:a16="http://schemas.microsoft.com/office/drawing/2014/main" id="{161AB168-5E6B-76DE-D877-91981DF6F8F4}"/>
                </a:ext>
              </a:extLst>
            </p:cNvPr>
            <p:cNvSpPr/>
            <p:nvPr/>
          </p:nvSpPr>
          <p:spPr>
            <a:xfrm>
              <a:off x="2845571" y="4259626"/>
              <a:ext cx="1004272" cy="983273"/>
            </a:xfrm>
            <a:prstGeom prst="ellipse">
              <a:avLst/>
            </a:prstGeom>
            <a:solidFill>
              <a:srgbClr val="8800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b="1" dirty="0">
                <a:noFill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7D177977-745E-1A64-5A4F-3540CB618890}"/>
                </a:ext>
              </a:extLst>
            </p:cNvPr>
            <p:cNvSpPr txBox="1"/>
            <p:nvPr/>
          </p:nvSpPr>
          <p:spPr>
            <a:xfrm>
              <a:off x="2189449" y="4375817"/>
              <a:ext cx="2321015" cy="567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Critical</a:t>
              </a:r>
            </a:p>
            <a:p>
              <a:pPr algn="ctr"/>
              <a:r>
                <a:rPr kumimoji="0" lang="en-US" altLang="zh-TW" sz="12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Shear-rate</a:t>
              </a: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EEB9D156-5444-D570-2152-DE83C34C9401}"/>
              </a:ext>
            </a:extLst>
          </p:cNvPr>
          <p:cNvSpPr txBox="1"/>
          <p:nvPr/>
        </p:nvSpPr>
        <p:spPr>
          <a:xfrm>
            <a:off x="292692" y="1039784"/>
            <a:ext cx="6734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88008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 probe the Non-Newtonian rheological behaviour of WLM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39007847-4328-6594-3651-D164B8149AA5}"/>
              </a:ext>
            </a:extLst>
          </p:cNvPr>
          <p:cNvSpPr/>
          <p:nvPr/>
        </p:nvSpPr>
        <p:spPr>
          <a:xfrm>
            <a:off x="364142" y="3487811"/>
            <a:ext cx="774610" cy="494695"/>
          </a:xfrm>
          <a:prstGeom prst="round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37871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41594</TotalTime>
  <Words>967</Words>
  <Application>Microsoft Office PowerPoint</Application>
  <PresentationFormat>Widescreen</PresentationFormat>
  <Paragraphs>401</Paragraphs>
  <Slides>21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Calibri</vt:lpstr>
      <vt:lpstr>Calibri Light</vt:lpstr>
      <vt:lpstr>Segoe UI</vt:lpstr>
      <vt:lpstr>Segoe UI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Jia-Fei Poon</dc:creator>
  <cp:lastModifiedBy>Jia-Fei Poon</cp:lastModifiedBy>
  <cp:revision>237</cp:revision>
  <dcterms:created xsi:type="dcterms:W3CDTF">2022-03-11T17:55:56Z</dcterms:created>
  <dcterms:modified xsi:type="dcterms:W3CDTF">2023-03-21T00:26:01Z</dcterms:modified>
</cp:coreProperties>
</file>