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758" r:id="rId2"/>
    <p:sldMasterId id="2147483746" r:id="rId3"/>
    <p:sldMasterId id="2147483761" r:id="rId4"/>
  </p:sldMasterIdLst>
  <p:notesMasterIdLst>
    <p:notesMasterId r:id="rId20"/>
  </p:notesMasterIdLst>
  <p:handoutMasterIdLst>
    <p:handoutMasterId r:id="rId21"/>
  </p:handoutMasterIdLst>
  <p:sldIdLst>
    <p:sldId id="336" r:id="rId5"/>
    <p:sldId id="391" r:id="rId6"/>
    <p:sldId id="395" r:id="rId7"/>
    <p:sldId id="366" r:id="rId8"/>
    <p:sldId id="398" r:id="rId9"/>
    <p:sldId id="399" r:id="rId10"/>
    <p:sldId id="397" r:id="rId11"/>
    <p:sldId id="393" r:id="rId12"/>
    <p:sldId id="394" r:id="rId13"/>
    <p:sldId id="381" r:id="rId14"/>
    <p:sldId id="387" r:id="rId15"/>
    <p:sldId id="392" r:id="rId16"/>
    <p:sldId id="401" r:id="rId17"/>
    <p:sldId id="396" r:id="rId18"/>
    <p:sldId id="400" r:id="rId19"/>
  </p:sldIdLst>
  <p:sldSz cx="9144000" cy="6858000" type="screen4x3"/>
  <p:notesSz cx="6794500" cy="9906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1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64B"/>
    <a:srgbClr val="22366B"/>
    <a:srgbClr val="0071BB"/>
    <a:srgbClr val="2166B1"/>
    <a:srgbClr val="000099"/>
    <a:srgbClr val="95B1E3"/>
    <a:srgbClr val="21366A"/>
    <a:srgbClr val="4B4B4B"/>
    <a:srgbClr val="1D3C71"/>
    <a:srgbClr val="608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4" autoAdjust="0"/>
    <p:restoredTop sz="96004" autoAdjust="0"/>
  </p:normalViewPr>
  <p:slideViewPr>
    <p:cSldViewPr snapToGrid="0">
      <p:cViewPr varScale="1">
        <p:scale>
          <a:sx n="64" d="100"/>
          <a:sy n="64" d="100"/>
        </p:scale>
        <p:origin x="1095" y="45"/>
      </p:cViewPr>
      <p:guideLst>
        <p:guide orient="horz" pos="890"/>
        <p:guide pos="1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35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olumes\Flavio%20HD\%20Flavio\Project%20management\MLZ%20User%20Office\%20Statistics\Scientific%20Advisory%20Board%202017\Data%2020180328%20SAB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Volumes\Flavio%20HD\%20Flavio\Project%20management\MLZ%20User%20Office\%20Statistics\Scientific%20Advisory%20Board%202017\Users%202011-2017%20external%20proposal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17155533223323E-2"/>
          <c:y val="3.045811453359672E-2"/>
          <c:w val="0.94727136023002401"/>
          <c:h val="0.90502010145028244"/>
        </c:manualLayout>
      </c:layout>
      <c:bar3DChart>
        <c:barDir val="col"/>
        <c:grouping val="stacked"/>
        <c:varyColors val="0"/>
        <c:ser>
          <c:idx val="2"/>
          <c:order val="0"/>
          <c:tx>
            <c:strRef>
              <c:f>'Submitted proposals'!$A$8</c:f>
              <c:strCache>
                <c:ptCount val="1"/>
                <c:pt idx="0">
                  <c:v>Proposal round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'Submitted proposals'!$B$1:$O$1</c:f>
              <c:numCache>
                <c:formatCode>General</c:formatCode>
                <c:ptCount val="1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</c:numCache>
            </c:numRef>
          </c:cat>
          <c:val>
            <c:numRef>
              <c:f>'Submitted proposals'!$B$8:$O$8</c:f>
              <c:numCache>
                <c:formatCode>General</c:formatCode>
                <c:ptCount val="14"/>
                <c:pt idx="0">
                  <c:v>116</c:v>
                </c:pt>
                <c:pt idx="1">
                  <c:v>145</c:v>
                </c:pt>
                <c:pt idx="2">
                  <c:v>191</c:v>
                </c:pt>
                <c:pt idx="3">
                  <c:v>221</c:v>
                </c:pt>
                <c:pt idx="4">
                  <c:v>260</c:v>
                </c:pt>
                <c:pt idx="5">
                  <c:v>304</c:v>
                </c:pt>
                <c:pt idx="6">
                  <c:v>285</c:v>
                </c:pt>
                <c:pt idx="7">
                  <c:v>292</c:v>
                </c:pt>
                <c:pt idx="8">
                  <c:v>321</c:v>
                </c:pt>
                <c:pt idx="9">
                  <c:v>402</c:v>
                </c:pt>
                <c:pt idx="10">
                  <c:v>400</c:v>
                </c:pt>
                <c:pt idx="11">
                  <c:v>310</c:v>
                </c:pt>
                <c:pt idx="12">
                  <c:v>358</c:v>
                </c:pt>
                <c:pt idx="13">
                  <c:v>373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A8-004A-BC44-E68E3937DAF3}"/>
            </c:ext>
          </c:extLst>
        </c:ser>
        <c:ser>
          <c:idx val="3"/>
          <c:order val="1"/>
          <c:tx>
            <c:strRef>
              <c:f>'Submitted proposals'!$A$9</c:f>
              <c:strCache>
                <c:ptCount val="1"/>
                <c:pt idx="0">
                  <c:v>Proposal round 2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'Submitted proposals'!$B$1:$O$1</c:f>
              <c:numCache>
                <c:formatCode>General</c:formatCode>
                <c:ptCount val="1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</c:numCache>
            </c:numRef>
          </c:cat>
          <c:val>
            <c:numRef>
              <c:f>'Submitted proposals'!$B$9:$O$9</c:f>
              <c:numCache>
                <c:formatCode>General</c:formatCode>
                <c:ptCount val="14"/>
                <c:pt idx="0">
                  <c:v>150</c:v>
                </c:pt>
                <c:pt idx="1">
                  <c:v>144</c:v>
                </c:pt>
                <c:pt idx="2">
                  <c:v>235</c:v>
                </c:pt>
                <c:pt idx="3">
                  <c:v>275</c:v>
                </c:pt>
                <c:pt idx="4">
                  <c:v>260</c:v>
                </c:pt>
                <c:pt idx="5">
                  <c:v>314</c:v>
                </c:pt>
                <c:pt idx="7">
                  <c:v>302</c:v>
                </c:pt>
                <c:pt idx="8">
                  <c:v>352</c:v>
                </c:pt>
                <c:pt idx="10">
                  <c:v>351</c:v>
                </c:pt>
                <c:pt idx="12">
                  <c:v>459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7A8-004A-BC44-E68E3937D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cylinder"/>
        <c:axId val="329614352"/>
        <c:axId val="329613568"/>
        <c:axId val="0"/>
      </c:bar3DChart>
      <c:catAx>
        <c:axId val="3296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29613568"/>
        <c:crosses val="autoZero"/>
        <c:auto val="1"/>
        <c:lblAlgn val="ctr"/>
        <c:lblOffset val="100"/>
        <c:noMultiLvlLbl val="0"/>
      </c:catAx>
      <c:valAx>
        <c:axId val="329613568"/>
        <c:scaling>
          <c:orientation val="minMax"/>
          <c:max val="9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29614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419070078169163E-2"/>
          <c:y val="0.16208935963231719"/>
          <c:w val="0.28743606287792706"/>
          <c:h val="0.14368278422458036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229155025622139"/>
          <c:y val="0.13571795157592836"/>
          <c:w val="0.74156917529626543"/>
          <c:h val="0.7239881727078677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F5-6E49-8A2C-CDA39829FC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F5-6E49-8A2C-CDA39829FC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5F5-6E49-8A2C-CDA39829FC9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5F5-6E49-8A2C-CDA39829FC9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5F5-6E49-8A2C-CDA39829FC9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5F5-6E49-8A2C-CDA39829FC9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5F5-6E49-8A2C-CDA39829FC9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5F5-6E49-8A2C-CDA39829FC9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65F5-6E49-8A2C-CDA39829FC9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65F5-6E49-8A2C-CDA39829FC9B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65F5-6E49-8A2C-CDA39829FC9B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65F5-6E49-8A2C-CDA39829FC9B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65F5-6E49-8A2C-CDA39829FC9B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65F5-6E49-8A2C-CDA39829FC9B}"/>
              </c:ext>
            </c:extLst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3.1339860887453943E-3"/>
                  <c:y val="-0.15845779435097448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5F5-6E49-8A2C-CDA39829FC9B}"/>
                </c:ext>
                <c:ext xmlns:c15="http://schemas.microsoft.com/office/drawing/2012/chart" uri="{CE6537A1-D6FC-4f65-9D91-7224C49458BB}">
                  <c15:layout>
                    <c:manualLayout>
                      <c:w val="0.1418316587396504"/>
                      <c:h val="0.24002424387333721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"/>
                  <c:y val="3.4332754955032796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65F5-6E49-8A2C-CDA39829FC9B}"/>
                </c:ext>
                <c:ext xmlns:c15="http://schemas.microsoft.com/office/drawing/2012/chart" uri="{CE6537A1-D6FC-4f65-9D91-7224C49458BB}">
                  <c15:layout>
                    <c:manualLayout>
                      <c:w val="0.22136781948102818"/>
                      <c:h val="0.18539575382711204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9.1344728048887269E-2"/>
                  <c:y val="-0.18618793939837566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65F5-6E49-8A2C-CDA39829FC9B}"/>
                </c:ext>
                <c:ext xmlns:c15="http://schemas.microsoft.com/office/drawing/2012/chart" uri="{CE6537A1-D6FC-4f65-9D91-7224C49458BB}">
                  <c15:layout>
                    <c:manualLayout>
                      <c:w val="0.1494019950457936"/>
                      <c:h val="0.17641647230272195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1.1380221124481057E-2"/>
                  <c:y val="0.11092053647775924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5932309574273493"/>
                  <c:y val="8.4510884935435682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4.3895138622998368E-2"/>
                  <c:y val="5.0178337930414936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4.8772376247775964E-3"/>
                  <c:y val="-3.9614477313485497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6.9907072621812213E-2"/>
                  <c:y val="-0.15317597894547716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8.291303962121914E-2"/>
                  <c:y val="-4.2255442467717834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B-65F5-6E49-8A2C-CDA39829FC9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'Scientific area'!$K$3:$K$16</c:f>
              <c:strCache>
                <c:ptCount val="14"/>
                <c:pt idx="0">
                  <c:v>Archeology</c:v>
                </c:pt>
                <c:pt idx="1">
                  <c:v>Biology</c:v>
                </c:pt>
                <c:pt idx="2">
                  <c:v>Chemistry</c:v>
                </c:pt>
                <c:pt idx="3">
                  <c:v>Condensed Matter Physics</c:v>
                </c:pt>
                <c:pt idx="4">
                  <c:v>Crystallography</c:v>
                </c:pt>
                <c:pt idx="5">
                  <c:v>Geo Sciences</c:v>
                </c:pt>
                <c:pt idx="6">
                  <c:v>Industrial Applications</c:v>
                </c:pt>
                <c:pt idx="7">
                  <c:v>Instrument Development</c:v>
                </c:pt>
                <c:pt idx="8">
                  <c:v>Magnetism</c:v>
                </c:pt>
                <c:pt idx="9">
                  <c:v>Materials Science</c:v>
                </c:pt>
                <c:pt idx="10">
                  <c:v>Medicine</c:v>
                </c:pt>
                <c:pt idx="11">
                  <c:v>Nuclear Physics</c:v>
                </c:pt>
                <c:pt idx="12">
                  <c:v>Particle Physics</c:v>
                </c:pt>
                <c:pt idx="13">
                  <c:v>Soft Matter</c:v>
                </c:pt>
              </c:strCache>
            </c:strRef>
          </c:cat>
          <c:val>
            <c:numRef>
              <c:f>'Scientific area'!$L$3:$L$16</c:f>
              <c:numCache>
                <c:formatCode>General</c:formatCode>
                <c:ptCount val="14"/>
                <c:pt idx="0">
                  <c:v>80</c:v>
                </c:pt>
                <c:pt idx="1">
                  <c:v>277</c:v>
                </c:pt>
                <c:pt idx="2">
                  <c:v>179</c:v>
                </c:pt>
                <c:pt idx="3">
                  <c:v>463</c:v>
                </c:pt>
                <c:pt idx="4">
                  <c:v>91</c:v>
                </c:pt>
                <c:pt idx="5">
                  <c:v>63</c:v>
                </c:pt>
                <c:pt idx="6">
                  <c:v>11</c:v>
                </c:pt>
                <c:pt idx="7">
                  <c:v>60</c:v>
                </c:pt>
                <c:pt idx="8">
                  <c:v>712</c:v>
                </c:pt>
                <c:pt idx="9">
                  <c:v>338</c:v>
                </c:pt>
                <c:pt idx="10">
                  <c:v>30</c:v>
                </c:pt>
                <c:pt idx="11">
                  <c:v>50</c:v>
                </c:pt>
                <c:pt idx="12">
                  <c:v>16</c:v>
                </c:pt>
                <c:pt idx="13">
                  <c:v>473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65F5-6E49-8A2C-CDA39829FC9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3296" y="184018"/>
            <a:ext cx="334692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52195" y="184018"/>
            <a:ext cx="211384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1070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710AFA3D-71BE-4274-AFD3-FA7D2FA642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075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05350"/>
            <a:ext cx="4982633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1070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E7BFF3F5-48FE-4DC6-894A-86458F9B3A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818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" charset="-128"/>
        <a:cs typeface="ＭＳ Ｐゴシック" pitchFamily="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10 </a:t>
            </a:r>
            <a:r>
              <a:rPr lang="de-DE" smtClean="0"/>
              <a:t>min ohne Diskussion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BFF3F5-48FE-4DC6-894A-86458F9B3A7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7788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404602" y="294094"/>
            <a:ext cx="2775568" cy="54459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65" y="269425"/>
            <a:ext cx="1265753" cy="593931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49740" y="1577949"/>
            <a:ext cx="8640000" cy="21443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1B264B"/>
                </a:solidFill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49740" y="4044702"/>
            <a:ext cx="8640000" cy="1522942"/>
          </a:xfrm>
          <a:prstGeom prst="rect">
            <a:avLst/>
          </a:prstGeom>
        </p:spPr>
        <p:txBody>
          <a:bodyPr/>
          <a:lstStyle>
            <a:lvl1pPr algn="ctr">
              <a:buNone/>
              <a:defRPr b="1">
                <a:solidFill>
                  <a:srgbClr val="1B264B"/>
                </a:solidFill>
              </a:defRPr>
            </a:lvl1pPr>
          </a:lstStyle>
          <a:p>
            <a:pPr lvl="0"/>
            <a:r>
              <a:rPr lang="de-DE" dirty="0" smtClean="0"/>
              <a:t>Autor</a:t>
            </a:r>
            <a:endParaRPr lang="de-DE" dirty="0"/>
          </a:p>
        </p:txBody>
      </p:sp>
      <p:sp>
        <p:nvSpPr>
          <p:cNvPr id="14" name="Line 22"/>
          <p:cNvSpPr>
            <a:spLocks noChangeShapeType="1"/>
          </p:cNvSpPr>
          <p:nvPr userDrawn="1"/>
        </p:nvSpPr>
        <p:spPr bwMode="auto">
          <a:xfrm>
            <a:off x="-6350" y="5764951"/>
            <a:ext cx="9144000" cy="0"/>
          </a:xfrm>
          <a:prstGeom prst="line">
            <a:avLst/>
          </a:prstGeom>
          <a:noFill/>
          <a:ln w="381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" name="Line 22"/>
          <p:cNvSpPr>
            <a:spLocks noChangeShapeType="1"/>
          </p:cNvSpPr>
          <p:nvPr userDrawn="1"/>
        </p:nvSpPr>
        <p:spPr bwMode="auto">
          <a:xfrm>
            <a:off x="0" y="1112389"/>
            <a:ext cx="9144000" cy="0"/>
          </a:xfrm>
          <a:prstGeom prst="line">
            <a:avLst/>
          </a:prstGeom>
          <a:noFill/>
          <a:ln w="381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2" t="6282" r="2122" b="-496"/>
          <a:stretch>
            <a:fillRect/>
          </a:stretch>
        </p:blipFill>
        <p:spPr bwMode="auto">
          <a:xfrm>
            <a:off x="0" y="6350"/>
            <a:ext cx="91440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9"/>
          <a:stretch>
            <a:fillRect/>
          </a:stretch>
        </p:blipFill>
        <p:spPr bwMode="auto">
          <a:xfrm rot="10800000">
            <a:off x="0" y="6003925"/>
            <a:ext cx="8924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196850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:\10-verwaltung\02-Vorlagen\01-Logos\04-FZJ\Logo_FZ_Juelich_CMYK_eps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6340475"/>
            <a:ext cx="946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:\10-verwaltung\02-Vorlagen\01-Logos\05-HZG\HZG_4C_mitZusatz.tif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6353175"/>
            <a:ext cx="10795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:\10-verwaltung\02-Vorlagen\01-Logos\03-TUM\TUMLogo_mZlu_Vollfl_blau_RGB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6324600"/>
            <a:ext cx="9921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>
            <a:spLocks noChangeArrowheads="1"/>
          </p:cNvSpPr>
          <p:nvPr userDrawn="1"/>
        </p:nvSpPr>
        <p:spPr bwMode="auto">
          <a:xfrm>
            <a:off x="296863" y="6078538"/>
            <a:ext cx="12414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de-DE" altLang="de-DE" sz="600" smtClean="0">
                <a:solidFill>
                  <a:prstClr val="black"/>
                </a:solidFill>
                <a:cs typeface="Arial" charset="0"/>
              </a:rPr>
              <a:t>MLZ is a cooperation between:</a:t>
            </a:r>
          </a:p>
        </p:txBody>
      </p:sp>
      <p:pic>
        <p:nvPicPr>
          <p:cNvPr id="11" name="Grafik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11768" b="-14291"/>
          <a:stretch>
            <a:fillRect/>
          </a:stretch>
        </p:blipFill>
        <p:spPr bwMode="auto">
          <a:xfrm>
            <a:off x="414338" y="241300"/>
            <a:ext cx="2189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49740" y="1577949"/>
            <a:ext cx="8640000" cy="21443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1B264B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49740" y="4044702"/>
            <a:ext cx="8640000" cy="1522942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 b="1">
                <a:solidFill>
                  <a:srgbClr val="1B264B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142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088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149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89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042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831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506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529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557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46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933" y="753219"/>
            <a:ext cx="8804134" cy="533416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251" y="1319002"/>
            <a:ext cx="8809498" cy="5025154"/>
          </a:xfrm>
          <a:prstGeom prst="rect">
            <a:avLst/>
          </a:prstGeom>
        </p:spPr>
        <p:txBody>
          <a:bodyPr/>
          <a:lstStyle>
            <a:lvl1pPr>
              <a:buClr>
                <a:srgbClr val="1D3C71"/>
              </a:buClr>
              <a:buSzPct val="90000"/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buClr>
                <a:srgbClr val="1D3C71"/>
              </a:buClr>
              <a:buSzPct val="90000"/>
              <a:buFont typeface="Arial" pitchFamily="34" charset="0"/>
              <a:buChar char="■"/>
              <a:defRPr sz="1800">
                <a:latin typeface="+mn-lt"/>
              </a:defRPr>
            </a:lvl2pPr>
            <a:lvl3pPr>
              <a:buClr>
                <a:srgbClr val="1D3C71"/>
              </a:buClr>
              <a:buSzPct val="90000"/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buClr>
                <a:srgbClr val="1D3C71"/>
              </a:buClr>
              <a:buSzPct val="90000"/>
              <a:buFont typeface="Arial" pitchFamily="34" charset="0"/>
              <a:buChar char="■"/>
              <a:defRPr>
                <a:latin typeface="+mn-lt"/>
              </a:defRPr>
            </a:lvl4pPr>
            <a:lvl5pPr>
              <a:buClr>
                <a:srgbClr val="1D3C71"/>
              </a:buClr>
              <a:buSzPct val="90000"/>
              <a:buFont typeface="Arial" pitchFamily="34" charset="0"/>
              <a:buChar char="■"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702955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7526" y="6499449"/>
            <a:ext cx="7442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187493" y="105690"/>
            <a:ext cx="2067515" cy="40566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27" y="80328"/>
            <a:ext cx="972636" cy="456391"/>
          </a:xfrm>
          <a:prstGeom prst="rect">
            <a:avLst/>
          </a:prstGeom>
        </p:spPr>
      </p:pic>
      <p:sp>
        <p:nvSpPr>
          <p:cNvPr id="13" name="Line 22"/>
          <p:cNvSpPr>
            <a:spLocks noChangeShapeType="1"/>
          </p:cNvSpPr>
          <p:nvPr userDrawn="1"/>
        </p:nvSpPr>
        <p:spPr bwMode="auto">
          <a:xfrm>
            <a:off x="-6350" y="6442805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Line 22"/>
          <p:cNvSpPr>
            <a:spLocks noChangeShapeType="1"/>
          </p:cNvSpPr>
          <p:nvPr userDrawn="1"/>
        </p:nvSpPr>
        <p:spPr bwMode="auto">
          <a:xfrm>
            <a:off x="0" y="610683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25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015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2" t="6282" r="2122" b="-496"/>
          <a:stretch>
            <a:fillRect/>
          </a:stretch>
        </p:blipFill>
        <p:spPr bwMode="auto">
          <a:xfrm>
            <a:off x="0" y="6350"/>
            <a:ext cx="91440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9"/>
          <a:stretch>
            <a:fillRect/>
          </a:stretch>
        </p:blipFill>
        <p:spPr bwMode="auto">
          <a:xfrm rot="10800000">
            <a:off x="0" y="6003925"/>
            <a:ext cx="8924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196850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:\10-verwaltung\02-Vorlagen\01-Logos\04-FZJ\Logo_FZ_Juelich_CMYK_eps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6340475"/>
            <a:ext cx="946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:\10-verwaltung\02-Vorlagen\01-Logos\05-HZG\HZG_4C_mitZusatz.tif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6353175"/>
            <a:ext cx="10795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:\10-verwaltung\02-Vorlagen\01-Logos\03-TUM\TUMLogo_mZlu_Vollfl_blau_RGB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6324600"/>
            <a:ext cx="9921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>
            <a:spLocks noChangeArrowheads="1"/>
          </p:cNvSpPr>
          <p:nvPr userDrawn="1"/>
        </p:nvSpPr>
        <p:spPr bwMode="auto">
          <a:xfrm>
            <a:off x="296863" y="6078538"/>
            <a:ext cx="12414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>
              <a:defRPr/>
            </a:pPr>
            <a:r>
              <a:rPr lang="de-DE" altLang="de-DE" sz="600" smtClean="0">
                <a:solidFill>
                  <a:prstClr val="black"/>
                </a:solidFill>
                <a:cs typeface="Arial" charset="0"/>
              </a:rPr>
              <a:t>MLZ is a cooperation between:</a:t>
            </a:r>
          </a:p>
        </p:txBody>
      </p:sp>
      <p:pic>
        <p:nvPicPr>
          <p:cNvPr id="11" name="Grafik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11768" b="-14291"/>
          <a:stretch>
            <a:fillRect/>
          </a:stretch>
        </p:blipFill>
        <p:spPr bwMode="auto">
          <a:xfrm>
            <a:off x="414338" y="241300"/>
            <a:ext cx="2189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49740" y="1577949"/>
            <a:ext cx="8640000" cy="21443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1B264B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49740" y="4044702"/>
            <a:ext cx="8640000" cy="1522942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 b="1">
                <a:solidFill>
                  <a:srgbClr val="1B264B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8740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mit Stichpunk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4"/>
          <p:cNvPicPr>
            <a:picLocks noChangeAspect="1"/>
          </p:cNvPicPr>
          <p:nvPr userDrawn="1"/>
        </p:nvPicPr>
        <p:blipFill rotWithShape="1">
          <a:blip r:embed="rId2"/>
          <a:srcRect t="49266" r="2097" b="-1"/>
          <a:stretch/>
        </p:blipFill>
        <p:spPr>
          <a:xfrm rot="10800000">
            <a:off x="0" y="6423432"/>
            <a:ext cx="8952208" cy="434568"/>
          </a:xfrm>
          <a:prstGeom prst="rect">
            <a:avLst/>
          </a:prstGeom>
        </p:spPr>
      </p:pic>
      <p:pic>
        <p:nvPicPr>
          <p:cNvPr id="20" name="Bild 3"/>
          <p:cNvPicPr>
            <a:picLocks noChangeAspect="1"/>
          </p:cNvPicPr>
          <p:nvPr userDrawn="1"/>
        </p:nvPicPr>
        <p:blipFill rotWithShape="1">
          <a:blip r:embed="rId2"/>
          <a:srcRect l="-2123" t="36477" r="2123" b="-497"/>
          <a:stretch/>
        </p:blipFill>
        <p:spPr>
          <a:xfrm>
            <a:off x="0" y="4253"/>
            <a:ext cx="9144000" cy="548372"/>
          </a:xfrm>
          <a:prstGeom prst="rect">
            <a:avLst/>
          </a:prstGeom>
        </p:spPr>
      </p:pic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2" name="Inhaltsplatzhalter 2"/>
          <p:cNvSpPr>
            <a:spLocks noGrp="1"/>
          </p:cNvSpPr>
          <p:nvPr>
            <p:ph idx="1"/>
          </p:nvPr>
        </p:nvSpPr>
        <p:spPr>
          <a:xfrm>
            <a:off x="194141" y="1333786"/>
            <a:ext cx="8755717" cy="5010370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chemeClr val="tx1"/>
              </a:buClr>
              <a:buSzPct val="70000"/>
              <a:buFont typeface="Wingdings" pitchFamily="2" charset="2"/>
              <a:buChar char=""/>
              <a:defRPr sz="2000">
                <a:latin typeface="+mn-lt"/>
              </a:defRPr>
            </a:lvl1pPr>
            <a:lvl2pPr marL="742950" indent="-285750"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800">
                <a:latin typeface="+mn-lt"/>
              </a:defRPr>
            </a:lvl2pPr>
            <a:lvl3pPr marL="1143000" indent="-228600"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600">
                <a:latin typeface="+mn-lt"/>
              </a:defRPr>
            </a:lvl3pPr>
            <a:lvl4pPr marL="1562100" indent="-228600">
              <a:buClr>
                <a:schemeClr val="tx1"/>
              </a:buClr>
              <a:buSzPct val="70000"/>
              <a:buFont typeface="Arial" panose="020B0604020202020204" pitchFamily="34" charset="0"/>
              <a:buChar char="-"/>
              <a:defRPr>
                <a:latin typeface="+mn-lt"/>
              </a:defRPr>
            </a:lvl4pPr>
            <a:lvl5pPr>
              <a:buClr>
                <a:srgbClr val="1D3C71"/>
              </a:buClr>
              <a:buSzPct val="90000"/>
              <a:buFont typeface="Arial" pitchFamily="34" charset="0"/>
              <a:buChar char="■"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 smtClean="0"/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6939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83539" y="6499449"/>
            <a:ext cx="92070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330939" y="126316"/>
            <a:ext cx="1654033" cy="324532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478" y="100954"/>
            <a:ext cx="756495" cy="35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29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702955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7526" y="6499449"/>
            <a:ext cx="7442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Line 22"/>
          <p:cNvSpPr>
            <a:spLocks noChangeShapeType="1"/>
          </p:cNvSpPr>
          <p:nvPr userDrawn="1"/>
        </p:nvSpPr>
        <p:spPr bwMode="auto">
          <a:xfrm>
            <a:off x="-6350" y="6442805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6" name="Line 22"/>
          <p:cNvSpPr>
            <a:spLocks noChangeShapeType="1"/>
          </p:cNvSpPr>
          <p:nvPr userDrawn="1"/>
        </p:nvSpPr>
        <p:spPr bwMode="auto">
          <a:xfrm>
            <a:off x="0" y="610683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69933" y="753219"/>
            <a:ext cx="8804134" cy="533416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187493" y="105690"/>
            <a:ext cx="2067515" cy="405666"/>
          </a:xfrm>
          <a:prstGeom prst="rect">
            <a:avLst/>
          </a:prstGeom>
        </p:spPr>
      </p:pic>
      <p:pic>
        <p:nvPicPr>
          <p:cNvPr id="12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27" y="80328"/>
            <a:ext cx="972636" cy="456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mit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75903" y="1327094"/>
            <a:ext cx="8798959" cy="5017972"/>
          </a:xfrm>
          <a:prstGeom prst="rect">
            <a:avLst/>
          </a:prstGeom>
        </p:spPr>
        <p:txBody>
          <a:bodyPr/>
          <a:lstStyle>
            <a:lvl1pPr marL="3175" indent="-3175">
              <a:buFontTx/>
              <a:buNone/>
              <a:defRPr sz="2000">
                <a:latin typeface="+mn-l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702955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7526" y="6499449"/>
            <a:ext cx="7442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7" name="Line 22"/>
          <p:cNvSpPr>
            <a:spLocks noChangeShapeType="1"/>
          </p:cNvSpPr>
          <p:nvPr userDrawn="1"/>
        </p:nvSpPr>
        <p:spPr bwMode="auto">
          <a:xfrm>
            <a:off x="-6350" y="6442805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8" name="Line 22"/>
          <p:cNvSpPr>
            <a:spLocks noChangeShapeType="1"/>
          </p:cNvSpPr>
          <p:nvPr userDrawn="1"/>
        </p:nvSpPr>
        <p:spPr bwMode="auto">
          <a:xfrm>
            <a:off x="0" y="610683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169933" y="753219"/>
            <a:ext cx="8804134" cy="533416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pic>
        <p:nvPicPr>
          <p:cNvPr id="11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187493" y="105690"/>
            <a:ext cx="2067515" cy="405666"/>
          </a:xfrm>
          <a:prstGeom prst="rect">
            <a:avLst/>
          </a:prstGeom>
        </p:spPr>
      </p:pic>
      <p:pic>
        <p:nvPicPr>
          <p:cNvPr id="12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27" y="80328"/>
            <a:ext cx="972636" cy="456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702955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7526" y="6499449"/>
            <a:ext cx="7442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Line 22"/>
          <p:cNvSpPr>
            <a:spLocks noChangeShapeType="1"/>
          </p:cNvSpPr>
          <p:nvPr userDrawn="1"/>
        </p:nvSpPr>
        <p:spPr bwMode="auto">
          <a:xfrm>
            <a:off x="-6350" y="6442805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Line 22"/>
          <p:cNvSpPr>
            <a:spLocks noChangeShapeType="1"/>
          </p:cNvSpPr>
          <p:nvPr userDrawn="1"/>
        </p:nvSpPr>
        <p:spPr bwMode="auto">
          <a:xfrm>
            <a:off x="0" y="610683"/>
            <a:ext cx="9144000" cy="0"/>
          </a:xfrm>
          <a:prstGeom prst="line">
            <a:avLst/>
          </a:prstGeom>
          <a:noFill/>
          <a:ln w="25400">
            <a:solidFill>
              <a:srgbClr val="1B26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9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187493" y="105690"/>
            <a:ext cx="2067515" cy="405666"/>
          </a:xfrm>
          <a:prstGeom prst="rect">
            <a:avLst/>
          </a:prstGeom>
        </p:spPr>
      </p:pic>
      <p:pic>
        <p:nvPicPr>
          <p:cNvPr id="10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27" y="80328"/>
            <a:ext cx="972636" cy="456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954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15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82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mit Stichpunk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4"/>
          <p:cNvPicPr>
            <a:picLocks noChangeAspect="1"/>
          </p:cNvPicPr>
          <p:nvPr userDrawn="1"/>
        </p:nvPicPr>
        <p:blipFill rotWithShape="1">
          <a:blip r:embed="rId2"/>
          <a:srcRect t="49266" r="2097" b="-1"/>
          <a:stretch/>
        </p:blipFill>
        <p:spPr>
          <a:xfrm rot="10800000">
            <a:off x="0" y="6423432"/>
            <a:ext cx="8952208" cy="434568"/>
          </a:xfrm>
          <a:prstGeom prst="rect">
            <a:avLst/>
          </a:prstGeom>
        </p:spPr>
      </p:pic>
      <p:pic>
        <p:nvPicPr>
          <p:cNvPr id="20" name="Bild 3"/>
          <p:cNvPicPr>
            <a:picLocks noChangeAspect="1"/>
          </p:cNvPicPr>
          <p:nvPr userDrawn="1"/>
        </p:nvPicPr>
        <p:blipFill rotWithShape="1">
          <a:blip r:embed="rId2"/>
          <a:srcRect l="-2123" t="36477" r="2123" b="-497"/>
          <a:stretch/>
        </p:blipFill>
        <p:spPr>
          <a:xfrm>
            <a:off x="0" y="4253"/>
            <a:ext cx="9144000" cy="548372"/>
          </a:xfrm>
          <a:prstGeom prst="rect">
            <a:avLst/>
          </a:prstGeom>
        </p:spPr>
      </p:pic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2" name="Inhaltsplatzhalter 2"/>
          <p:cNvSpPr>
            <a:spLocks noGrp="1"/>
          </p:cNvSpPr>
          <p:nvPr>
            <p:ph idx="1"/>
          </p:nvPr>
        </p:nvSpPr>
        <p:spPr>
          <a:xfrm>
            <a:off x="194141" y="1333786"/>
            <a:ext cx="8755717" cy="5010370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chemeClr val="tx1"/>
              </a:buClr>
              <a:buSzPct val="70000"/>
              <a:buFont typeface="Wingdings" pitchFamily="2" charset="2"/>
              <a:buChar char=""/>
              <a:defRPr sz="2000">
                <a:latin typeface="+mn-lt"/>
              </a:defRPr>
            </a:lvl1pPr>
            <a:lvl2pPr marL="742950" indent="-285750"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800">
                <a:latin typeface="+mn-lt"/>
              </a:defRPr>
            </a:lvl2pPr>
            <a:lvl3pPr marL="1143000" indent="-228600"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600">
                <a:latin typeface="+mn-lt"/>
              </a:defRPr>
            </a:lvl3pPr>
            <a:lvl4pPr marL="1562100" indent="-228600">
              <a:buClr>
                <a:schemeClr val="tx1"/>
              </a:buClr>
              <a:buSzPct val="70000"/>
              <a:buFont typeface="Arial" panose="020B0604020202020204" pitchFamily="34" charset="0"/>
              <a:buChar char="-"/>
              <a:defRPr>
                <a:latin typeface="+mn-lt"/>
              </a:defRPr>
            </a:lvl4pPr>
            <a:lvl5pPr>
              <a:buClr>
                <a:srgbClr val="1D3C71"/>
              </a:buClr>
              <a:buSzPct val="90000"/>
              <a:buFont typeface="Arial" pitchFamily="34" charset="0"/>
              <a:buChar char="■"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 smtClean="0"/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6939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83539" y="6499449"/>
            <a:ext cx="92070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pic>
        <p:nvPicPr>
          <p:cNvPr id="26" name="Grafik 2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768" b="-14291"/>
          <a:stretch/>
        </p:blipFill>
        <p:spPr>
          <a:xfrm>
            <a:off x="330939" y="126316"/>
            <a:ext cx="1654033" cy="324532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478" y="100954"/>
            <a:ext cx="756495" cy="35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04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7136" y="6499449"/>
            <a:ext cx="9452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30.11.2017</a:t>
            </a:r>
            <a:endParaRPr lang="de-DE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9584" y="6499449"/>
            <a:ext cx="702955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4. Dezember 2017                      14. Sitzung des Koordinierungsrats</a:t>
            </a:r>
            <a:endParaRPr lang="de-DE" dirty="0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7526" y="6499449"/>
            <a:ext cx="7442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2" r:id="rId2"/>
    <p:sldLayoutId id="2147483736" r:id="rId3"/>
    <p:sldLayoutId id="2147483741" r:id="rId4"/>
    <p:sldLayoutId id="2147483737" r:id="rId5"/>
    <p:sldLayoutId id="2147483760" r:id="rId6"/>
    <p:sldLayoutId id="2147483745" r:id="rId7"/>
    <p:sldLayoutId id="2147483744" r:id="rId8"/>
    <p:sldLayoutId id="2147483764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pitchFamily="1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1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5738" y="6499225"/>
            <a:ext cx="906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30.11.2017</a:t>
            </a:r>
            <a:endParaRPr lang="de-DE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8875" y="6499225"/>
            <a:ext cx="6940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white">
                    <a:lumMod val="50000"/>
                  </a:prstClr>
                </a:solidFill>
              </a:rPr>
              <a:t>4. Dezember 2017                      14. Sitzung des Koordinierungsrats</a:t>
            </a:r>
            <a:endParaRPr lang="de-D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9750" y="6499225"/>
            <a:ext cx="744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FFBACA6-DFB8-4BF9-B92B-F501FD0F6CC0}" type="slidenum">
              <a:rPr lang="de-DE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7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pitchFamily="1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1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30.11.2017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4. Dezember 2017                      14. Sitzung des Koordinierungsrats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08A0-1482-4B7E-8510-BC92B2F6EF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60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5738" y="6499225"/>
            <a:ext cx="906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30.11.2017</a:t>
            </a:r>
            <a:endParaRPr lang="de-DE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8875" y="6499225"/>
            <a:ext cx="6940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white">
                    <a:lumMod val="50000"/>
                  </a:prstClr>
                </a:solidFill>
              </a:rPr>
              <a:t>4. Dezember 2017                      14. Sitzung des Koordinierungsrats</a:t>
            </a:r>
            <a:endParaRPr lang="de-D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9750" y="6499225"/>
            <a:ext cx="744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FFBACA6-DFB8-4BF9-B92B-F501FD0F6CC0}" type="slidenum">
              <a:rPr lang="de-DE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pitchFamily="1" charset="-128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1" charset="-128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1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9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cohesse\Desktop\20141105_frmII_mit_fahnen\_DSC8739_Nov. 04 2014-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" t="2580" r="735" b="24371"/>
          <a:stretch>
            <a:fillRect/>
          </a:stretch>
        </p:blipFill>
        <p:spPr bwMode="auto">
          <a:xfrm>
            <a:off x="0" y="1004690"/>
            <a:ext cx="9144000" cy="466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194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3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61144" y="1695474"/>
            <a:ext cx="8640762" cy="6365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de-DE" dirty="0" smtClean="0"/>
              <a:t>7. VDI-TUM </a:t>
            </a:r>
            <a:r>
              <a:rPr lang="de-DE" dirty="0" smtClean="0"/>
              <a:t>Expertenforum -</a:t>
            </a:r>
            <a:r>
              <a:rPr lang="de-DE" dirty="0">
                <a:solidFill>
                  <a:schemeClr val="bg1"/>
                </a:solidFill>
              </a:rPr>
              <a:t/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 smtClean="0"/>
              <a:t>Begrüßung </a:t>
            </a:r>
            <a:r>
              <a:rPr lang="de-DE" dirty="0"/>
              <a:t>zum FRM II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3078549" y="2402402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>
                <a:solidFill>
                  <a:srgbClr val="22366B"/>
                </a:solidFill>
              </a:rPr>
              <a:t>Peter Müller-Buschbaum</a:t>
            </a:r>
            <a:endParaRPr lang="en-US" dirty="0" smtClean="0">
              <a:solidFill>
                <a:srgbClr val="22366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rtl="0" eaLnBrk="1" latinLnBrk="0" hangingPunct="1"/>
            <a:r>
              <a:rPr lang="en-US" sz="2800" b="1" dirty="0" err="1" smtClean="0">
                <a:solidFill>
                  <a:srgbClr val="1B264B"/>
                </a:solidFill>
                <a:effectLst/>
              </a:rPr>
              <a:t>Eingereichte</a:t>
            </a:r>
            <a:r>
              <a:rPr lang="en-US" sz="2800" b="1" dirty="0" smtClean="0">
                <a:solidFill>
                  <a:srgbClr val="1B264B"/>
                </a:solidFill>
                <a:effectLst/>
              </a:rPr>
              <a:t> Proposal</a:t>
            </a:r>
            <a:endParaRPr lang="en-US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10</a:t>
            </a:fld>
            <a:endParaRPr lang="de-DE" altLang="de-DE" sz="1200" dirty="0"/>
          </a:p>
        </p:txBody>
      </p:sp>
      <p:graphicFrame>
        <p:nvGraphicFramePr>
          <p:cNvPr id="11" name="Grafico 7">
            <a:extLst>
              <a:ext uri="{FF2B5EF4-FFF2-40B4-BE49-F238E27FC236}">
                <a16:creationId xmlns="" xmlns:a16="http://schemas.microsoft.com/office/drawing/2014/main" id="{DF91A87E-C754-A442-8877-9D3273943F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905971"/>
              </p:ext>
            </p:extLst>
          </p:nvPr>
        </p:nvGraphicFramePr>
        <p:xfrm>
          <a:off x="129875" y="1207698"/>
          <a:ext cx="8756650" cy="503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1720626" y="1448616"/>
            <a:ext cx="5984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>
                <a:solidFill>
                  <a:srgbClr val="941100"/>
                </a:solidFill>
              </a:rPr>
              <a:t>n</a:t>
            </a:r>
            <a:r>
              <a:rPr lang="de-DE" dirty="0" smtClean="0">
                <a:solidFill>
                  <a:srgbClr val="941100"/>
                </a:solidFill>
              </a:rPr>
              <a:t>ächste Möglichkeit:  </a:t>
            </a:r>
            <a:r>
              <a:rPr lang="en-US" dirty="0" smtClean="0">
                <a:solidFill>
                  <a:srgbClr val="941100"/>
                </a:solidFill>
              </a:rPr>
              <a:t>deadline </a:t>
            </a:r>
            <a:r>
              <a:rPr lang="en-US" dirty="0">
                <a:solidFill>
                  <a:srgbClr val="941100"/>
                </a:solidFill>
              </a:rPr>
              <a:t>28 September 2018</a:t>
            </a:r>
          </a:p>
        </p:txBody>
      </p:sp>
      <p:sp>
        <p:nvSpPr>
          <p:cNvPr id="7" name="Rechteck 6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rtl="0" eaLnBrk="1" latinLnBrk="0" hangingPunct="1"/>
            <a:r>
              <a:rPr lang="de-DE" sz="2800" b="1" dirty="0" smtClean="0">
                <a:solidFill>
                  <a:srgbClr val="1B264B"/>
                </a:solidFill>
                <a:effectLst/>
              </a:rPr>
              <a:t>Wissenschaftliche Bereiche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11</a:t>
            </a:fld>
            <a:endParaRPr lang="de-DE" altLang="de-DE" sz="1200" dirty="0"/>
          </a:p>
        </p:txBody>
      </p:sp>
      <p:graphicFrame>
        <p:nvGraphicFramePr>
          <p:cNvPr id="5" name="Grafico 7">
            <a:extLst>
              <a:ext uri="{FF2B5EF4-FFF2-40B4-BE49-F238E27FC236}">
                <a16:creationId xmlns="" xmlns:a16="http://schemas.microsoft.com/office/drawing/2014/main" id="{A2905F82-B79E-7D40-A35D-DE79F51E0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66207"/>
              </p:ext>
            </p:extLst>
          </p:nvPr>
        </p:nvGraphicFramePr>
        <p:xfrm>
          <a:off x="232899" y="1207698"/>
          <a:ext cx="8653626" cy="5152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eck 5"/>
          <p:cNvSpPr/>
          <p:nvPr/>
        </p:nvSpPr>
        <p:spPr>
          <a:xfrm>
            <a:off x="6923589" y="956339"/>
            <a:ext cx="18481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dirty="0" smtClean="0">
                <a:solidFill>
                  <a:srgbClr val="22366B"/>
                </a:solidFill>
                <a:latin typeface="Arial" charset="0"/>
                <a:cs typeface="Calibri" pitchFamily="34" charset="0"/>
              </a:rPr>
              <a:t>Experimente</a:t>
            </a:r>
            <a:r>
              <a:rPr lang="en-US" altLang="de-DE" dirty="0" smtClean="0">
                <a:solidFill>
                  <a:srgbClr val="22366B"/>
                </a:solidFill>
                <a:latin typeface="Arial" charset="0"/>
                <a:cs typeface="Calibri" pitchFamily="34" charset="0"/>
              </a:rPr>
              <a:t> 2011 </a:t>
            </a:r>
            <a:r>
              <a:rPr lang="en-US" altLang="de-DE" dirty="0">
                <a:solidFill>
                  <a:srgbClr val="22366B"/>
                </a:solidFill>
                <a:latin typeface="Arial" charset="0"/>
                <a:cs typeface="Calibri" pitchFamily="34" charset="0"/>
              </a:rPr>
              <a:t>– 2017</a:t>
            </a:r>
            <a:endParaRPr lang="en-US" dirty="0">
              <a:solidFill>
                <a:srgbClr val="22366B"/>
              </a:solidFill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6380204" y="5542768"/>
            <a:ext cx="1429139" cy="8321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3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12</a:t>
            </a:fld>
            <a:endParaRPr lang="de-DE" altLang="de-DE" sz="1200" dirty="0"/>
          </a:p>
        </p:txBody>
      </p:sp>
      <p:sp>
        <p:nvSpPr>
          <p:cNvPr id="13" name="Rechteck 12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94141" y="666893"/>
            <a:ext cx="8758067" cy="54080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ＭＳ Ｐゴシック" pitchFamily="1" charset="-128"/>
                <a:cs typeface="ＭＳ Ｐゴシック" pitchFamily="1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ＭＳ Ｐゴシック" pitchFamily="1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ＭＳ Ｐゴシック" pitchFamily="1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ＭＳ Ｐゴシック" pitchFamily="1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2800" kern="0" dirty="0" smtClean="0">
                <a:solidFill>
                  <a:srgbClr val="1B264B"/>
                </a:solidFill>
              </a:rPr>
              <a:t>VDI-TUM Expertenforum</a:t>
            </a:r>
            <a:endParaRPr lang="de-DE" sz="2800" kern="0" dirty="0">
              <a:solidFill>
                <a:srgbClr val="1B264B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261602" y="5311332"/>
            <a:ext cx="755335" cy="440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2008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467773" y="5285589"/>
            <a:ext cx="755335" cy="440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2012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7867990" y="5274148"/>
            <a:ext cx="755335" cy="440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2006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99" y="3796627"/>
            <a:ext cx="1277012" cy="1191033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1957877" y="5265583"/>
            <a:ext cx="755335" cy="440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2014</a:t>
            </a:r>
            <a:endParaRPr lang="de-DE" dirty="0"/>
          </a:p>
        </p:txBody>
      </p:sp>
      <p:pic>
        <p:nvPicPr>
          <p:cNvPr id="17" name="Picture 3" descr="E:\montag\pumpneutr\druckm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049" y="3741949"/>
            <a:ext cx="1379219" cy="118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P102074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081" y="3763972"/>
            <a:ext cx="1323976" cy="116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 descr="DHM_7583_klei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02" y="3778532"/>
            <a:ext cx="1300878" cy="119051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feld 19"/>
          <p:cNvSpPr txBox="1"/>
          <p:nvPr/>
        </p:nvSpPr>
        <p:spPr>
          <a:xfrm>
            <a:off x="4905719" y="530559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2010</a:t>
            </a:r>
            <a:endParaRPr lang="de-DE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877" y="3750101"/>
            <a:ext cx="1303020" cy="11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646678" y="1597705"/>
            <a:ext cx="788946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/>
              <a:t>a</a:t>
            </a:r>
            <a:r>
              <a:rPr lang="de-DE" b="1" dirty="0" smtClean="0"/>
              <a:t>lle </a:t>
            </a:r>
            <a:r>
              <a:rPr lang="de-DE" b="1" dirty="0" smtClean="0"/>
              <a:t>2 Jahre ein Expertenforum am MLZ mit Industriepartnern</a:t>
            </a:r>
          </a:p>
          <a:p>
            <a:pPr algn="ctr">
              <a:lnSpc>
                <a:spcPct val="150000"/>
              </a:lnSpc>
            </a:pPr>
            <a:r>
              <a:rPr lang="de-DE" b="1" dirty="0" smtClean="0"/>
              <a:t>und dem Fachausschuss</a:t>
            </a:r>
            <a:endParaRPr lang="de-DE" b="1" dirty="0"/>
          </a:p>
          <a:p>
            <a:pPr algn="ctr">
              <a:lnSpc>
                <a:spcPct val="150000"/>
              </a:lnSpc>
            </a:pPr>
            <a:r>
              <a:rPr lang="de-DE" b="1" dirty="0"/>
              <a:t> </a:t>
            </a:r>
            <a:r>
              <a:rPr lang="de-DE" b="1" dirty="0" smtClean="0"/>
              <a:t>„Zerstörungsfreie Prüfung“</a:t>
            </a:r>
          </a:p>
          <a:p>
            <a:pPr algn="ctr">
              <a:lnSpc>
                <a:spcPct val="150000"/>
              </a:lnSpc>
            </a:pPr>
            <a:r>
              <a:rPr lang="de-DE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www.frm2.tum.de/industrie-medizin</a:t>
            </a:r>
            <a:r>
              <a:rPr lang="de-DE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</a:p>
          <a:p>
            <a:pPr algn="l"/>
            <a:endParaRPr lang="de-DE" dirty="0" smtClean="0"/>
          </a:p>
        </p:txBody>
      </p:sp>
      <p:sp>
        <p:nvSpPr>
          <p:cNvPr id="23" name="Textfeld 22"/>
          <p:cNvSpPr txBox="1"/>
          <p:nvPr/>
        </p:nvSpPr>
        <p:spPr>
          <a:xfrm>
            <a:off x="470557" y="5285589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2016</a:t>
            </a:r>
            <a:endParaRPr lang="de-DE" dirty="0"/>
          </a:p>
        </p:txBody>
      </p:sp>
      <p:pic>
        <p:nvPicPr>
          <p:cNvPr id="24" name="Picture 4" descr="Y:\mre\FRM II\Messungen\2012-09-26_In-situ_Alu\Reihle\Guss\Bilder_Guss\P1040141.JPG"/>
          <p:cNvPicPr>
            <a:picLocks noChangeAspect="1" noChangeArrowheads="1"/>
          </p:cNvPicPr>
          <p:nvPr/>
        </p:nvPicPr>
        <p:blipFill>
          <a:blip r:embed="rId7" cstate="print"/>
          <a:srcRect l="22458" t="7220" r="27145" b="9807"/>
          <a:stretch>
            <a:fillRect/>
          </a:stretch>
        </p:blipFill>
        <p:spPr bwMode="auto">
          <a:xfrm>
            <a:off x="238779" y="3796627"/>
            <a:ext cx="1186415" cy="1192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84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00" y="645401"/>
            <a:ext cx="8750464" cy="56946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899" y="666893"/>
            <a:ext cx="8649286" cy="540805"/>
          </a:xfrm>
        </p:spPr>
        <p:txBody>
          <a:bodyPr/>
          <a:lstStyle/>
          <a:p>
            <a:pPr algn="r" rtl="0" eaLnBrk="1" latinLnBrk="0" hangingPunct="1"/>
            <a:r>
              <a:rPr lang="de-DE" sz="2800" dirty="0">
                <a:solidFill>
                  <a:schemeClr val="bg1"/>
                </a:solidFill>
              </a:rPr>
              <a:t>g</a:t>
            </a:r>
            <a:r>
              <a:rPr lang="de-DE" sz="2800" b="1" dirty="0" smtClean="0">
                <a:solidFill>
                  <a:schemeClr val="bg1"/>
                </a:solidFill>
                <a:effectLst/>
              </a:rPr>
              <a:t>enießen Sie die Konferenz</a:t>
            </a:r>
            <a:endParaRPr lang="de-DE" sz="2800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13</a:t>
            </a:fld>
            <a:endParaRPr lang="de-DE" altLang="de-DE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564659" y="5461298"/>
            <a:ext cx="3317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de-DE" dirty="0" smtClean="0">
                <a:solidFill>
                  <a:schemeClr val="bg1"/>
                </a:solidFill>
              </a:rPr>
              <a:t>n einer inspirierenden Atmosphäre</a:t>
            </a:r>
          </a:p>
        </p:txBody>
      </p:sp>
      <p:sp>
        <p:nvSpPr>
          <p:cNvPr id="13" name="Rechteck 12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2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 smtClean="0">
                <a:solidFill>
                  <a:srgbClr val="1B264B"/>
                </a:solidFill>
              </a:rPr>
              <a:t>Neutronen sind wie Licht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14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6799" y="1412875"/>
            <a:ext cx="8208912" cy="47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 eaLnBrk="0" hangingPunct="0"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23082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 smtClean="0"/>
              <a:t> </a:t>
            </a:r>
            <a:r>
              <a:rPr lang="de-DE" altLang="de-DE" sz="1600" dirty="0"/>
              <a:t>	neutral</a:t>
            </a:r>
          </a:p>
          <a:p>
            <a:pPr algn="l" eaLnBrk="1" hangingPunct="1"/>
            <a:endParaRPr lang="de-DE" altLang="de-DE" sz="1600" dirty="0"/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>
                <a:solidFill>
                  <a:schemeClr val="accent2"/>
                </a:solidFill>
              </a:rPr>
              <a:t> 	</a:t>
            </a:r>
            <a:r>
              <a:rPr lang="de-DE" altLang="de-DE" sz="1600" dirty="0" err="1">
                <a:solidFill>
                  <a:srgbClr val="FF0000"/>
                </a:solidFill>
              </a:rPr>
              <a:t>m</a:t>
            </a:r>
            <a:r>
              <a:rPr lang="de-DE" altLang="de-DE" sz="1600" baseline="-25000" dirty="0" err="1">
                <a:solidFill>
                  <a:srgbClr val="FF0000"/>
                </a:solidFill>
              </a:rPr>
              <a:t>Neutron</a:t>
            </a:r>
            <a:r>
              <a:rPr lang="de-DE" altLang="de-DE" sz="1600" dirty="0">
                <a:solidFill>
                  <a:srgbClr val="FF0000"/>
                </a:solidFill>
              </a:rPr>
              <a:t>=</a:t>
            </a:r>
            <a:r>
              <a:rPr lang="de-DE" altLang="de-DE" sz="1600" baseline="-25000" dirty="0">
                <a:solidFill>
                  <a:srgbClr val="FF0000"/>
                </a:solidFill>
              </a:rPr>
              <a:t> </a:t>
            </a:r>
            <a:r>
              <a:rPr lang="de-DE" altLang="de-DE" sz="1600" dirty="0">
                <a:solidFill>
                  <a:srgbClr val="FF0000"/>
                </a:solidFill>
              </a:rPr>
              <a:t>1836 </a:t>
            </a:r>
            <a:r>
              <a:rPr lang="de-DE" altLang="de-DE" sz="1600" dirty="0" err="1">
                <a:solidFill>
                  <a:srgbClr val="FF0000"/>
                </a:solidFill>
              </a:rPr>
              <a:t>m</a:t>
            </a:r>
            <a:r>
              <a:rPr lang="de-DE" altLang="de-DE" sz="1600" baseline="-25000" dirty="0" err="1">
                <a:solidFill>
                  <a:srgbClr val="FF0000"/>
                </a:solidFill>
              </a:rPr>
              <a:t>Elektron</a:t>
            </a:r>
            <a:endParaRPr lang="de-DE" altLang="de-DE" sz="1600" baseline="-25000" dirty="0">
              <a:solidFill>
                <a:srgbClr val="FF0000"/>
              </a:solidFill>
            </a:endParaRPr>
          </a:p>
          <a:p>
            <a:pPr algn="l" eaLnBrk="1" hangingPunct="1">
              <a:buFont typeface="Symbol" pitchFamily="18" charset="2"/>
              <a:buNone/>
            </a:pPr>
            <a:endParaRPr lang="de-DE" altLang="de-DE" sz="1600" dirty="0">
              <a:solidFill>
                <a:srgbClr val="FF0000"/>
              </a:solidFill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/>
              <a:t> 	</a:t>
            </a:r>
            <a:r>
              <a:rPr lang="de-DE" altLang="de-DE" sz="1600" dirty="0" smtClean="0"/>
              <a:t>als </a:t>
            </a:r>
            <a:r>
              <a:rPr lang="de-DE" altLang="de-DE" sz="1600" dirty="0"/>
              <a:t>freies Neutron endliche Lebensdauer</a:t>
            </a:r>
            <a:endParaRPr lang="de-DE" altLang="de-DE" sz="1600" dirty="0">
              <a:sym typeface="Symbol" pitchFamily="18" charset="2"/>
            </a:endParaRPr>
          </a:p>
          <a:p>
            <a:pPr algn="l" eaLnBrk="1" hangingPunct="1"/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	</a:t>
            </a:r>
            <a:r>
              <a:rPr lang="de-DE" altLang="de-DE" sz="1600" baseline="-25000" dirty="0">
                <a:solidFill>
                  <a:srgbClr val="FF0000"/>
                </a:solidFill>
                <a:sym typeface="Symbol" pitchFamily="18" charset="2"/>
              </a:rPr>
              <a:t>n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 = </a:t>
            </a:r>
            <a:r>
              <a:rPr lang="de-DE" altLang="de-DE" sz="1600" dirty="0" smtClean="0">
                <a:solidFill>
                  <a:srgbClr val="FF0000"/>
                </a:solidFill>
                <a:sym typeface="Symbol" pitchFamily="18" charset="2"/>
              </a:rPr>
              <a:t>880,2 </a:t>
            </a:r>
            <a:r>
              <a:rPr lang="de-DE" altLang="de-DE" sz="1600" u="sng" dirty="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de-DE" altLang="de-DE" sz="1600" dirty="0" smtClean="0">
                <a:solidFill>
                  <a:srgbClr val="FF0000"/>
                </a:solidFill>
                <a:sym typeface="Symbol" pitchFamily="18" charset="2"/>
              </a:rPr>
              <a:t>1 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sec	n  p + e</a:t>
            </a:r>
            <a:r>
              <a:rPr lang="de-DE" altLang="de-DE" sz="1600" baseline="30000" dirty="0">
                <a:solidFill>
                  <a:srgbClr val="FF0000"/>
                </a:solidFill>
                <a:sym typeface="Symbol" pitchFamily="18" charset="2"/>
              </a:rPr>
              <a:t>-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 + </a:t>
            </a:r>
            <a:r>
              <a:rPr lang="de-DE" altLang="de-DE" sz="1600" baseline="-25000" dirty="0">
                <a:solidFill>
                  <a:srgbClr val="FF0000"/>
                </a:solidFill>
                <a:sym typeface="Symbol" pitchFamily="18" charset="2"/>
              </a:rPr>
              <a:t>e</a:t>
            </a:r>
          </a:p>
          <a:p>
            <a:pPr algn="l" eaLnBrk="1" hangingPunct="1"/>
            <a:endParaRPr lang="de-DE" altLang="de-DE" sz="1600" dirty="0">
              <a:solidFill>
                <a:srgbClr val="FF0000"/>
              </a:solidFill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/>
              <a:t> 	</a:t>
            </a:r>
            <a:r>
              <a:rPr lang="de-DE" altLang="de-DE" sz="1600" dirty="0" smtClean="0"/>
              <a:t>magnetisches </a:t>
            </a:r>
            <a:r>
              <a:rPr lang="de-DE" altLang="de-DE" sz="1600" dirty="0"/>
              <a:t>Moment </a:t>
            </a:r>
            <a:r>
              <a:rPr lang="de-DE" altLang="de-DE" sz="1600" dirty="0">
                <a:sym typeface="Symbol" pitchFamily="18" charset="2"/>
              </a:rPr>
              <a:t></a:t>
            </a:r>
            <a:r>
              <a:rPr lang="de-DE" altLang="de-DE" sz="1600" baseline="-25000" dirty="0">
                <a:sym typeface="Symbol" pitchFamily="18" charset="2"/>
              </a:rPr>
              <a:t>n</a:t>
            </a:r>
            <a:r>
              <a:rPr lang="de-DE" altLang="de-DE" sz="1600" dirty="0">
                <a:sym typeface="Symbol" pitchFamily="18" charset="2"/>
              </a:rPr>
              <a:t> ~ 1/1836 </a:t>
            </a:r>
            <a:r>
              <a:rPr lang="de-DE" altLang="de-DE" sz="1600" baseline="-25000" dirty="0">
                <a:sym typeface="Symbol" pitchFamily="18" charset="2"/>
              </a:rPr>
              <a:t>Elektron</a:t>
            </a:r>
          </a:p>
          <a:p>
            <a:pPr algn="l" eaLnBrk="1" hangingPunct="1">
              <a:buFont typeface="Symbol" pitchFamily="18" charset="2"/>
              <a:buNone/>
            </a:pPr>
            <a:endParaRPr lang="de-DE" altLang="de-DE" sz="1600" dirty="0"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>
                <a:sym typeface="Symbol" pitchFamily="18" charset="2"/>
              </a:rPr>
              <a:t> 	Neutronen haben </a:t>
            </a:r>
            <a:r>
              <a:rPr lang="de-DE" altLang="de-DE" sz="1600" dirty="0" smtClean="0">
                <a:sym typeface="Symbol" pitchFamily="18" charset="2"/>
              </a:rPr>
              <a:t>Wellencharakter</a:t>
            </a:r>
            <a:endParaRPr lang="de-DE" altLang="de-DE" sz="1600" dirty="0" smtClean="0">
              <a:solidFill>
                <a:srgbClr val="FF0000"/>
              </a:solidFill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None/>
            </a:pPr>
            <a:r>
              <a:rPr lang="de-DE" altLang="de-DE" sz="1600" dirty="0" smtClean="0">
                <a:solidFill>
                  <a:srgbClr val="FF0000"/>
                </a:solidFill>
                <a:sym typeface="Symbol" pitchFamily="18" charset="2"/>
              </a:rPr>
              <a:t>	                   </a:t>
            </a:r>
            <a:endParaRPr lang="de-DE" altLang="de-DE" sz="1600" dirty="0" smtClean="0"/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 smtClean="0">
                <a:sym typeface="Symbol" pitchFamily="18" charset="2"/>
              </a:rPr>
              <a:t> </a:t>
            </a:r>
            <a:r>
              <a:rPr lang="de-DE" altLang="de-DE" sz="1600" dirty="0">
                <a:sym typeface="Symbol" pitchFamily="18" charset="2"/>
              </a:rPr>
              <a:t>	Neutronen werden total </a:t>
            </a:r>
            <a:r>
              <a:rPr lang="de-DE" altLang="de-DE" sz="1600" dirty="0" smtClean="0">
                <a:sym typeface="Symbol" pitchFamily="18" charset="2"/>
              </a:rPr>
              <a:t>reflektiert</a:t>
            </a:r>
            <a:r>
              <a:rPr lang="de-DE" altLang="de-DE" sz="1600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endParaRPr lang="de-DE" altLang="de-DE" sz="1600" dirty="0">
              <a:solidFill>
                <a:srgbClr val="0000FF"/>
              </a:solidFill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None/>
            </a:pPr>
            <a:endParaRPr lang="de-DE" altLang="de-DE" sz="1600" dirty="0">
              <a:solidFill>
                <a:srgbClr val="0000FF"/>
              </a:solidFill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>
                <a:sym typeface="Symbol" pitchFamily="18" charset="2"/>
              </a:rPr>
              <a:t> 	</a:t>
            </a:r>
            <a:r>
              <a:rPr lang="de-DE" altLang="de-DE" sz="1600" dirty="0" smtClean="0">
                <a:sym typeface="Symbol" pitchFamily="18" charset="2"/>
              </a:rPr>
              <a:t>für </a:t>
            </a:r>
            <a:r>
              <a:rPr lang="de-DE" altLang="de-DE" sz="1600" dirty="0">
                <a:sym typeface="Symbol" pitchFamily="18" charset="2"/>
              </a:rPr>
              <a:t>ideale </a:t>
            </a:r>
            <a:r>
              <a:rPr lang="de-DE" altLang="de-DE" sz="1600" dirty="0" err="1">
                <a:sym typeface="Symbol" pitchFamily="18" charset="2"/>
              </a:rPr>
              <a:t>Ni</a:t>
            </a:r>
            <a:r>
              <a:rPr lang="de-DE" altLang="de-DE" sz="1600" dirty="0">
                <a:sym typeface="Symbol" pitchFamily="18" charset="2"/>
              </a:rPr>
              <a:t>-Oberflächen gilt:</a:t>
            </a:r>
            <a:r>
              <a:rPr lang="de-DE" altLang="de-DE" sz="1600" dirty="0">
                <a:solidFill>
                  <a:srgbClr val="0000FF"/>
                </a:solidFill>
                <a:sym typeface="Symbol" pitchFamily="18" charset="2"/>
              </a:rPr>
              <a:t>	</a:t>
            </a:r>
          </a:p>
          <a:p>
            <a:pPr algn="l" eaLnBrk="1" hangingPunct="1"/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	</a:t>
            </a:r>
            <a:r>
              <a:rPr lang="de-DE" altLang="de-DE" sz="1600" baseline="-25000" dirty="0">
                <a:solidFill>
                  <a:srgbClr val="FF0000"/>
                </a:solidFill>
                <a:sym typeface="Symbol" pitchFamily="18" charset="2"/>
              </a:rPr>
              <a:t>total Reflexion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 = 1,0 x  (</a:t>
            </a:r>
            <a:r>
              <a:rPr lang="de-DE" altLang="de-DE" sz="1600" dirty="0" err="1">
                <a:solidFill>
                  <a:srgbClr val="FF0000"/>
                </a:solidFill>
                <a:sym typeface="Symbol" pitchFamily="18" charset="2"/>
              </a:rPr>
              <a:t>nm</a:t>
            </a:r>
            <a:r>
              <a:rPr lang="de-DE" altLang="de-DE" sz="1600" dirty="0">
                <a:solidFill>
                  <a:srgbClr val="FF0000"/>
                </a:solidFill>
                <a:sym typeface="Symbol" pitchFamily="18" charset="2"/>
              </a:rPr>
              <a:t>)</a:t>
            </a:r>
          </a:p>
          <a:p>
            <a:pPr algn="l" eaLnBrk="1" hangingPunct="1"/>
            <a:endParaRPr lang="de-DE" altLang="de-DE" sz="1600" dirty="0">
              <a:solidFill>
                <a:srgbClr val="FF0000"/>
              </a:solidFill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>
                <a:sym typeface="Symbol" pitchFamily="18" charset="2"/>
              </a:rPr>
              <a:t> 	Neutronen wechselwirken nur schwach mit </a:t>
            </a:r>
            <a:r>
              <a:rPr lang="de-DE" altLang="de-DE" sz="1600" dirty="0" smtClean="0">
                <a:sym typeface="Symbol" pitchFamily="18" charset="2"/>
              </a:rPr>
              <a:t>Materie</a:t>
            </a:r>
            <a:endParaRPr lang="de-DE" altLang="de-DE" sz="1600" dirty="0"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Char char="®"/>
            </a:pPr>
            <a:endParaRPr lang="de-DE" altLang="de-DE" sz="1600" dirty="0">
              <a:sym typeface="Symbol" pitchFamily="18" charset="2"/>
            </a:endParaRPr>
          </a:p>
          <a:p>
            <a:pPr algn="l" eaLnBrk="1" hangingPunct="1">
              <a:buFont typeface="Symbol" pitchFamily="18" charset="2"/>
              <a:buChar char="®"/>
            </a:pPr>
            <a:r>
              <a:rPr lang="de-DE" altLang="de-DE" sz="1600" dirty="0">
                <a:sym typeface="Symbol" pitchFamily="18" charset="2"/>
              </a:rPr>
              <a:t> 	Wechselwirkung ändert sich beachtlich von Isotop zu </a:t>
            </a:r>
            <a:r>
              <a:rPr lang="de-DE" altLang="de-DE" sz="1600" dirty="0" smtClean="0">
                <a:sym typeface="Symbol" pitchFamily="18" charset="2"/>
              </a:rPr>
              <a:t>Isotop</a:t>
            </a:r>
            <a:endParaRPr lang="de-DE" altLang="de-DE" sz="1600" dirty="0">
              <a:solidFill>
                <a:srgbClr val="0000FF"/>
              </a:solidFill>
              <a:sym typeface="Symbol" pitchFamily="18" charset="2"/>
            </a:endParaRPr>
          </a:p>
        </p:txBody>
      </p:sp>
      <p:pic>
        <p:nvPicPr>
          <p:cNvPr id="6" name="Picture 4" descr="B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639" y="1091627"/>
            <a:ext cx="299085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8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>
                <a:solidFill>
                  <a:srgbClr val="1B264B"/>
                </a:solidFill>
              </a:rPr>
              <a:t>Beispiele industrieller und medizinischer </a:t>
            </a:r>
            <a:r>
              <a:rPr lang="de-DE" sz="2800" dirty="0" smtClean="0">
                <a:solidFill>
                  <a:srgbClr val="1B264B"/>
                </a:solidFill>
              </a:rPr>
              <a:t>Nutzung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15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Inhaltsplatzhalter 4"/>
          <p:cNvSpPr>
            <a:spLocks noGrp="1"/>
          </p:cNvSpPr>
          <p:nvPr/>
        </p:nvSpPr>
        <p:spPr>
          <a:xfrm>
            <a:off x="232899" y="1412875"/>
            <a:ext cx="8755717" cy="5010370"/>
          </a:xfrm>
          <a:prstGeom prst="rect">
            <a:avLst/>
          </a:prstGeom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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D3C71"/>
              </a:buClr>
              <a:buSzPct val="90000"/>
              <a:buFont typeface="Arial" pitchFamily="34" charset="0"/>
              <a:buChar char="■"/>
              <a:defRPr sz="140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600" b="1" dirty="0" smtClean="0"/>
              <a:t>Industrielle Nutzung</a:t>
            </a:r>
          </a:p>
          <a:p>
            <a:pPr marL="0" indent="0">
              <a:buNone/>
            </a:pPr>
            <a:endParaRPr lang="de-DE" sz="800" b="1" dirty="0" smtClean="0"/>
          </a:p>
          <a:p>
            <a:r>
              <a:rPr lang="de-DE" sz="1600" dirty="0" smtClean="0"/>
              <a:t>Silizium-Dotierung </a:t>
            </a:r>
            <a:r>
              <a:rPr lang="de-DE" sz="1600" dirty="0"/>
              <a:t>(12 -15 t </a:t>
            </a:r>
            <a:r>
              <a:rPr lang="de-DE" sz="1600" dirty="0" smtClean="0"/>
              <a:t>pro Jahr)</a:t>
            </a:r>
          </a:p>
          <a:p>
            <a:r>
              <a:rPr lang="de-DE" sz="1600" dirty="0" smtClean="0"/>
              <a:t>Erzeugung </a:t>
            </a:r>
            <a:r>
              <a:rPr lang="de-DE" sz="1600" dirty="0"/>
              <a:t>von intensiven </a:t>
            </a:r>
            <a:r>
              <a:rPr lang="de-DE" sz="1600" dirty="0" smtClean="0">
                <a:sym typeface="Symbol"/>
              </a:rPr>
              <a:t>-Quellen</a:t>
            </a:r>
            <a:r>
              <a:rPr lang="de-DE" sz="1600" dirty="0">
                <a:sym typeface="Symbol"/>
              </a:rPr>
              <a:t>, z.B. Co-60, oder Radiotracern, z.B. </a:t>
            </a:r>
            <a:r>
              <a:rPr lang="de-DE" sz="1600" dirty="0" smtClean="0">
                <a:sym typeface="Symbol"/>
              </a:rPr>
              <a:t>für Verschleißmessungen</a:t>
            </a:r>
          </a:p>
          <a:p>
            <a:r>
              <a:rPr lang="de-DE" sz="1600" dirty="0" smtClean="0">
                <a:sym typeface="Symbol"/>
              </a:rPr>
              <a:t>Radiographie </a:t>
            </a:r>
            <a:r>
              <a:rPr lang="de-DE" sz="1600" dirty="0">
                <a:sym typeface="Symbol"/>
              </a:rPr>
              <a:t>und Tomographie </a:t>
            </a:r>
            <a:r>
              <a:rPr lang="de-DE" sz="1600" dirty="0" smtClean="0">
                <a:sym typeface="Symbol"/>
              </a:rPr>
              <a:t>(Durchleuchtung massiver Materie)</a:t>
            </a:r>
          </a:p>
          <a:p>
            <a:r>
              <a:rPr lang="de-DE" sz="1600" dirty="0" smtClean="0">
                <a:sym typeface="Symbol"/>
              </a:rPr>
              <a:t>Strahlenresistenz von elektronischen Komponenten, z.B. Nutzung im Weltraum</a:t>
            </a:r>
          </a:p>
          <a:p>
            <a:r>
              <a:rPr lang="de-DE" sz="1600" dirty="0" smtClean="0">
                <a:sym typeface="Symbol"/>
              </a:rPr>
              <a:t>Elementanalyse </a:t>
            </a:r>
            <a:r>
              <a:rPr lang="de-DE" sz="1600" dirty="0">
                <a:sym typeface="Symbol"/>
              </a:rPr>
              <a:t>durch NAA &amp; PGAA, bis in </a:t>
            </a:r>
            <a:r>
              <a:rPr lang="de-DE" sz="1600" dirty="0" smtClean="0">
                <a:sym typeface="Symbol"/>
              </a:rPr>
              <a:t>ppb-Bereich</a:t>
            </a:r>
            <a:r>
              <a:rPr lang="de-DE" sz="1600" dirty="0">
                <a:sym typeface="Symbol"/>
              </a:rPr>
              <a:t>, z.B. präzise </a:t>
            </a:r>
            <a:r>
              <a:rPr lang="de-DE" sz="1600" dirty="0" smtClean="0">
                <a:sym typeface="Symbol"/>
              </a:rPr>
              <a:t>H-Bestimmung</a:t>
            </a:r>
          </a:p>
          <a:p>
            <a:r>
              <a:rPr lang="de-DE" sz="1600" dirty="0" smtClean="0">
                <a:sym typeface="Symbol"/>
              </a:rPr>
              <a:t>Beugungsexperimente </a:t>
            </a:r>
            <a:r>
              <a:rPr lang="de-DE" sz="1600" dirty="0">
                <a:sym typeface="Symbol"/>
              </a:rPr>
              <a:t>an externen </a:t>
            </a:r>
            <a:r>
              <a:rPr lang="de-DE" sz="1600" dirty="0" smtClean="0">
                <a:sym typeface="Symbol"/>
              </a:rPr>
              <a:t>n-Strahlen</a:t>
            </a:r>
          </a:p>
          <a:p>
            <a:endParaRPr lang="de-DE" sz="1600" dirty="0">
              <a:sym typeface="Symbol"/>
            </a:endParaRPr>
          </a:p>
          <a:p>
            <a:pPr marL="0" indent="0">
              <a:buNone/>
            </a:pPr>
            <a:r>
              <a:rPr lang="de-DE" sz="1600" b="1" dirty="0" smtClean="0">
                <a:sym typeface="Symbol"/>
              </a:rPr>
              <a:t>Medizinische Nutzung</a:t>
            </a:r>
          </a:p>
          <a:p>
            <a:r>
              <a:rPr lang="de-DE" sz="1600" dirty="0" smtClean="0">
                <a:sym typeface="Symbol"/>
              </a:rPr>
              <a:t>Radioisotope für die Nuklearmedizin, Therapie und Diagnose, z.B. Lu-177, Re-188</a:t>
            </a:r>
          </a:p>
          <a:p>
            <a:r>
              <a:rPr lang="de-DE" sz="1600" dirty="0" err="1" smtClean="0">
                <a:sym typeface="Symbol"/>
              </a:rPr>
              <a:t>Hadronentherapie</a:t>
            </a:r>
            <a:r>
              <a:rPr lang="de-DE" sz="1600" dirty="0" smtClean="0">
                <a:sym typeface="Symbol"/>
              </a:rPr>
              <a:t>, direkte Bestrahlung von oberflächennahen Tumoren mit schnellen Neutronen </a:t>
            </a:r>
          </a:p>
          <a:p>
            <a:r>
              <a:rPr lang="de-DE" sz="1600" dirty="0">
                <a:sym typeface="Symbol"/>
              </a:rPr>
              <a:t>zukünftig weltweit wesentlicher Lieferant für Mo-99/Tc-99m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6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de-DE" altLang="de-DE" sz="12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54001" y="1066796"/>
            <a:ext cx="8715829" cy="5268685"/>
            <a:chOff x="0" y="828108"/>
            <a:chExt cx="9144000" cy="5484758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28108"/>
              <a:ext cx="9144000" cy="5484758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 bwMode="auto">
            <a:xfrm>
              <a:off x="1406769" y="828108"/>
              <a:ext cx="6457071" cy="26718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 smtClean="0">
                <a:solidFill>
                  <a:srgbClr val="1B264B"/>
                </a:solidFill>
              </a:rPr>
              <a:t>Forschungsneutronenquelle </a:t>
            </a:r>
            <a:r>
              <a:rPr lang="en-US" sz="2800" dirty="0" smtClean="0">
                <a:solidFill>
                  <a:srgbClr val="1B264B"/>
                </a:solidFill>
              </a:rPr>
              <a:t>Heinz </a:t>
            </a:r>
            <a:r>
              <a:rPr lang="en-US" sz="2800" dirty="0">
                <a:solidFill>
                  <a:srgbClr val="1B264B"/>
                </a:solidFill>
              </a:rPr>
              <a:t>Maier-Leibnitz (FRM II)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5425" y="4779731"/>
            <a:ext cx="22299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de-DE" b="1" dirty="0" err="1">
                <a:solidFill>
                  <a:srgbClr val="FF0000"/>
                </a:solidFill>
                <a:latin typeface="TUM Neue Helvetica 55 Regular" pitchFamily="34" charset="0"/>
              </a:rPr>
              <a:t>Neutronenquelle</a:t>
            </a:r>
            <a:endParaRPr lang="en-US" altLang="de-DE" b="1" dirty="0">
              <a:solidFill>
                <a:srgbClr val="FF0000"/>
              </a:solidFill>
              <a:latin typeface="TUM Neue Helvetica 55 Regular" pitchFamily="34" charset="0"/>
            </a:endParaRPr>
          </a:p>
          <a:p>
            <a:pPr algn="l"/>
            <a:r>
              <a:rPr lang="en-US" altLang="de-DE" b="1" dirty="0" err="1">
                <a:solidFill>
                  <a:srgbClr val="FF0000"/>
                </a:solidFill>
                <a:latin typeface="TUM Neue Helvetica 55 Regular" pitchFamily="34" charset="0"/>
              </a:rPr>
              <a:t>im</a:t>
            </a:r>
            <a:r>
              <a:rPr lang="en-US" altLang="de-DE" b="1" dirty="0">
                <a:solidFill>
                  <a:srgbClr val="FF0000"/>
                </a:solidFill>
                <a:latin typeface="TUM Neue Helvetica 55 Regular" pitchFamily="34" charset="0"/>
              </a:rPr>
              <a:t> </a:t>
            </a:r>
            <a:r>
              <a:rPr lang="en-US" altLang="de-DE" b="1" dirty="0" err="1">
                <a:solidFill>
                  <a:srgbClr val="FF0000"/>
                </a:solidFill>
                <a:latin typeface="TUM Neue Helvetica 55 Regular" pitchFamily="34" charset="0"/>
              </a:rPr>
              <a:t>Herzen</a:t>
            </a:r>
            <a:r>
              <a:rPr lang="en-US" altLang="de-DE" b="1" dirty="0">
                <a:solidFill>
                  <a:srgbClr val="FF0000"/>
                </a:solidFill>
                <a:latin typeface="TUM Neue Helvetica 55 Regular" pitchFamily="34" charset="0"/>
              </a:rPr>
              <a:t> des Campus </a:t>
            </a:r>
            <a:r>
              <a:rPr lang="en-US" altLang="de-DE" b="1" dirty="0" err="1">
                <a:solidFill>
                  <a:srgbClr val="FF0000"/>
                </a:solidFill>
                <a:latin typeface="TUM Neue Helvetica 55 Regular" pitchFamily="34" charset="0"/>
              </a:rPr>
              <a:t>Garching</a:t>
            </a:r>
            <a:endParaRPr lang="en-US" altLang="de-DE" b="1" dirty="0">
              <a:solidFill>
                <a:srgbClr val="FF0000"/>
              </a:solidFill>
              <a:latin typeface="TUM Neue Helvetica 55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RM2-gra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9" y="1412875"/>
            <a:ext cx="5350817" cy="334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 smtClean="0">
                <a:solidFill>
                  <a:srgbClr val="1B264B"/>
                </a:solidFill>
              </a:rPr>
              <a:t>Forschungsneutronenquelle FRM II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3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 descr="100_04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1" t="14819" r="4102"/>
          <a:stretch>
            <a:fillRect/>
          </a:stretch>
        </p:blipFill>
        <p:spPr bwMode="auto">
          <a:xfrm>
            <a:off x="4831492" y="3511962"/>
            <a:ext cx="3725949" cy="279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5573777" y="1412875"/>
            <a:ext cx="33127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1800" dirty="0" smtClean="0"/>
              <a:t>20 MW thermische Leistung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1800" dirty="0" smtClean="0"/>
              <a:t>leistungsstärkste Neutronen-quelle in Deutschland</a:t>
            </a:r>
          </a:p>
        </p:txBody>
      </p:sp>
      <p:sp>
        <p:nvSpPr>
          <p:cNvPr id="9" name="Rechteck 8"/>
          <p:cNvSpPr/>
          <p:nvPr/>
        </p:nvSpPr>
        <p:spPr>
          <a:xfrm>
            <a:off x="641435" y="5349233"/>
            <a:ext cx="4188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1800" dirty="0"/>
              <a:t>e</a:t>
            </a:r>
            <a:r>
              <a:rPr lang="de-DE" sz="1800" dirty="0" smtClean="0"/>
              <a:t>rreicht höchste </a:t>
            </a:r>
            <a:r>
              <a:rPr lang="de-DE" sz="1800" dirty="0" err="1" smtClean="0"/>
              <a:t>Neutronenflußdichte</a:t>
            </a:r>
            <a:r>
              <a:rPr lang="de-DE" sz="1800" dirty="0" smtClean="0"/>
              <a:t> (8·10</a:t>
            </a:r>
            <a:r>
              <a:rPr lang="de-DE" sz="1800" baseline="30000" dirty="0" smtClean="0"/>
              <a:t>14 </a:t>
            </a:r>
            <a:r>
              <a:rPr lang="de-DE" sz="1800" dirty="0" smtClean="0"/>
              <a:t>n/cm</a:t>
            </a:r>
            <a:r>
              <a:rPr lang="de-DE" sz="1800" baseline="30000" dirty="0" smtClean="0"/>
              <a:t>-2</a:t>
            </a:r>
            <a:r>
              <a:rPr lang="de-DE" sz="1800" dirty="0" smtClean="0"/>
              <a:t>s</a:t>
            </a:r>
            <a:r>
              <a:rPr lang="de-DE" sz="1800" baseline="30000" dirty="0" smtClean="0"/>
              <a:t>-1</a:t>
            </a:r>
            <a:r>
              <a:rPr lang="de-DE" sz="1800" dirty="0" smtClean="0"/>
              <a:t>, max. ungestörte </a:t>
            </a:r>
            <a:r>
              <a:rPr lang="de-DE" sz="1800" dirty="0" err="1" smtClean="0"/>
              <a:t>Flußdichte</a:t>
            </a:r>
            <a:r>
              <a:rPr lang="de-DE" sz="1800" dirty="0" smtClean="0"/>
              <a:t>) </a:t>
            </a:r>
            <a:endParaRPr lang="de-DE" sz="1800" dirty="0"/>
          </a:p>
        </p:txBody>
      </p:sp>
      <p:sp>
        <p:nvSpPr>
          <p:cNvPr id="3" name="Rechteck 2"/>
          <p:cNvSpPr/>
          <p:nvPr/>
        </p:nvSpPr>
        <p:spPr>
          <a:xfrm>
            <a:off x="5573777" y="2642805"/>
            <a:ext cx="3312748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1800" kern="0" dirty="0" smtClean="0"/>
              <a:t>erste </a:t>
            </a:r>
            <a:r>
              <a:rPr lang="de-DE" sz="1800" kern="0" dirty="0"/>
              <a:t>Kritikalität im Jahr 2004</a:t>
            </a:r>
          </a:p>
          <a:p>
            <a:pPr algn="l">
              <a:lnSpc>
                <a:spcPct val="150000"/>
              </a:lnSpc>
            </a:pPr>
            <a:r>
              <a:rPr lang="de-DE" sz="1800" kern="0" dirty="0"/>
              <a:t>14 Jahre in sicherem Betrieb</a:t>
            </a:r>
          </a:p>
        </p:txBody>
      </p:sp>
    </p:spTree>
    <p:extLst>
      <p:ext uri="{BB962C8B-B14F-4D97-AF65-F5344CB8AC3E}">
        <p14:creationId xmlns:p14="http://schemas.microsoft.com/office/powerpoint/2010/main" val="17493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r>
              <a:rPr lang="de-DE" sz="2800" dirty="0" smtClean="0">
                <a:solidFill>
                  <a:srgbClr val="1B264B"/>
                </a:solidFill>
                <a:ea typeface="ＭＳ Ｐゴシック" pitchFamily="34" charset="-128"/>
                <a:cs typeface="DejaVu Sans" pitchFamily="34" charset="0"/>
              </a:rPr>
              <a:t>Instrumente</a:t>
            </a:r>
            <a:endParaRPr lang="de-DE" sz="2800" dirty="0">
              <a:solidFill>
                <a:srgbClr val="1B264B"/>
              </a:solidFill>
              <a:cs typeface="DejaVu Sans" pitchFamily="34" charset="0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4</a:t>
            </a:fld>
            <a:endParaRPr lang="de-DE" alt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5" b="2466"/>
          <a:stretch/>
        </p:blipFill>
        <p:spPr>
          <a:xfrm>
            <a:off x="225425" y="1377781"/>
            <a:ext cx="8756650" cy="4217837"/>
          </a:xfrm>
        </p:spPr>
      </p:pic>
      <p:sp>
        <p:nvSpPr>
          <p:cNvPr id="24" name="Textfeld 23"/>
          <p:cNvSpPr txBox="1"/>
          <p:nvPr/>
        </p:nvSpPr>
        <p:spPr>
          <a:xfrm>
            <a:off x="1760676" y="5173206"/>
            <a:ext cx="41088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kern="0" dirty="0" smtClean="0"/>
              <a:t>27 Instrumente in Betrieb</a:t>
            </a:r>
          </a:p>
          <a:p>
            <a:pPr algn="l"/>
            <a:r>
              <a:rPr lang="de-DE" sz="1600" kern="0" dirty="0"/>
              <a:t>5</a:t>
            </a:r>
            <a:r>
              <a:rPr lang="de-DE" sz="1600" kern="0" dirty="0" smtClean="0"/>
              <a:t> in Konstruktion/Bau</a:t>
            </a:r>
          </a:p>
          <a:p>
            <a:pPr algn="l"/>
            <a:r>
              <a:rPr lang="de-DE" sz="1600" kern="0" dirty="0" smtClean="0"/>
              <a:t>2 Instrumente von HZB umziehen (geplant)</a:t>
            </a:r>
          </a:p>
          <a:p>
            <a:pPr algn="l"/>
            <a:r>
              <a:rPr lang="de-DE" sz="1600" kern="0" dirty="0" smtClean="0"/>
              <a:t>2 interne Testinstrumente</a:t>
            </a:r>
            <a:endParaRPr lang="de-DE" sz="1600" kern="0" dirty="0"/>
          </a:p>
        </p:txBody>
      </p:sp>
    </p:spTree>
    <p:extLst>
      <p:ext uri="{BB962C8B-B14F-4D97-AF65-F5344CB8AC3E}">
        <p14:creationId xmlns:p14="http://schemas.microsoft.com/office/powerpoint/2010/main" val="41689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9" r="2917"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r>
              <a:rPr lang="de-DE" sz="2800" dirty="0" smtClean="0">
                <a:solidFill>
                  <a:schemeClr val="bg1"/>
                </a:solidFill>
                <a:ea typeface="ＭＳ Ｐゴシック" pitchFamily="34" charset="-128"/>
                <a:cs typeface="DejaVu Sans" pitchFamily="34" charset="0"/>
              </a:rPr>
              <a:t>Instrumente Experimentierhalle</a:t>
            </a:r>
            <a:endParaRPr lang="de-DE" sz="2800" dirty="0">
              <a:solidFill>
                <a:schemeClr val="bg1"/>
              </a:solidFill>
              <a:cs typeface="DejaVu Sans" pitchFamily="34" charset="0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5</a:t>
            </a:fld>
            <a:endParaRPr lang="de-DE" alt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380038" y="1147912"/>
            <a:ext cx="3763962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de-DE" altLang="de-DE" sz="1600" b="1" dirty="0"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b</a:t>
            </a:r>
            <a:r>
              <a:rPr lang="de-DE" altLang="de-DE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eteiligte Institute:</a:t>
            </a:r>
          </a:p>
          <a:p>
            <a:pPr algn="r">
              <a:spcBef>
                <a:spcPct val="0"/>
              </a:spcBef>
              <a:buFontTx/>
              <a:buNone/>
            </a:pPr>
            <a:endParaRPr lang="de-DE" altLang="de-DE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TUM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FZ-Jülich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HZ Geesthacht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Max Planck-</a:t>
            </a:r>
            <a:r>
              <a:rPr lang="de-DE" altLang="de-DE" sz="2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Inst</a:t>
            </a: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.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LMU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Bundeswehr-Uni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Uni Göttingen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KIT, Karlsruhe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TU Darmstadt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TU Dresden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Uni Köln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Uni Bayreuth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Uni Heidelberg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RWTH Aachen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de-DE" altLang="de-DE" sz="2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UM Neue Helvetica 55 Regular" pitchFamily="34" charset="0"/>
              </a:rPr>
              <a:t>Uni Erlangen-Nürnberg</a:t>
            </a:r>
            <a:endParaRPr lang="de-DE" altLang="de-DE" sz="2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TUM Neue Helvetica 55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0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58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r>
              <a:rPr lang="de-DE" sz="2800" dirty="0" smtClean="0">
                <a:solidFill>
                  <a:schemeClr val="bg1"/>
                </a:solidFill>
                <a:ea typeface="ＭＳ Ｐゴシック" pitchFamily="34" charset="-128"/>
                <a:cs typeface="DejaVu Sans" pitchFamily="34" charset="0"/>
              </a:rPr>
              <a:t>Instrumente Neutronenleiterhalle West</a:t>
            </a:r>
            <a:endParaRPr lang="de-DE" sz="2800" dirty="0">
              <a:solidFill>
                <a:schemeClr val="bg1"/>
              </a:solidFill>
              <a:cs typeface="DejaVu Sans" pitchFamily="34" charset="0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6</a:t>
            </a:fld>
            <a:endParaRPr lang="de-DE" alt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/>
              <a:t> </a:t>
            </a:r>
            <a:r>
              <a:rPr lang="de-DE" sz="900" smtClean="0"/>
              <a:t>                           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 smtClean="0">
                <a:solidFill>
                  <a:srgbClr val="1B264B"/>
                </a:solidFill>
              </a:rPr>
              <a:t>Industrielle Nutzung – wofür?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7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32899" y="1412875"/>
            <a:ext cx="86536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Grundlagenforschung für direkte industrielle Fragestellung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Materialentwicklung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Werkstoffprüfung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Produktentwicklung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zerstörungsfreie </a:t>
            </a:r>
            <a:r>
              <a:rPr lang="de-DE" dirty="0"/>
              <a:t>Charakterisierung auf kleinstem Raum an großem Objekt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in-situ </a:t>
            </a:r>
            <a:r>
              <a:rPr lang="de-DE" dirty="0"/>
              <a:t>(Druck, Temperatur, Magnetfeld, … unter Funktionsbedingungen)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direkte </a:t>
            </a:r>
            <a:r>
              <a:rPr lang="de-DE" dirty="0"/>
              <a:t>Produktion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keine/kaum </a:t>
            </a:r>
            <a:r>
              <a:rPr lang="de-DE" dirty="0"/>
              <a:t>Serienkontrolle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70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>
                <a:solidFill>
                  <a:srgbClr val="1B264B"/>
                </a:solidFill>
              </a:rPr>
              <a:t>Beispiele industrieller </a:t>
            </a:r>
            <a:r>
              <a:rPr lang="de-DE" sz="2800" dirty="0" smtClean="0">
                <a:solidFill>
                  <a:srgbClr val="1B264B"/>
                </a:solidFill>
              </a:rPr>
              <a:t>Nutzung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Inhaltsplatzhalter 4"/>
          <p:cNvSpPr>
            <a:spLocks noGrp="1"/>
          </p:cNvSpPr>
          <p:nvPr/>
        </p:nvSpPr>
        <p:spPr>
          <a:xfrm>
            <a:off x="232899" y="1412875"/>
            <a:ext cx="8755717" cy="5010370"/>
          </a:xfrm>
          <a:prstGeom prst="rect">
            <a:avLst/>
          </a:prstGeom>
        </p:spPr>
        <p:txBody>
          <a:bodyPr/>
          <a:lstStyle>
            <a:lvl1pPr marL="268288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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D3C71"/>
              </a:buClr>
              <a:buSzPct val="90000"/>
              <a:buFont typeface="Arial" pitchFamily="34" charset="0"/>
              <a:buChar char="■"/>
              <a:defRPr sz="1400">
                <a:solidFill>
                  <a:schemeClr val="tx1"/>
                </a:solidFill>
                <a:latin typeface="+mn-lt"/>
                <a:ea typeface="ＭＳ Ｐゴシック" pitchFamily="1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b="1" dirty="0" smtClean="0"/>
              <a:t>Bestrahlung </a:t>
            </a:r>
            <a:r>
              <a:rPr lang="de-DE" b="1" dirty="0"/>
              <a:t>von Materialien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 smtClean="0"/>
              <a:t>- </a:t>
            </a:r>
            <a:r>
              <a:rPr lang="de-DE" dirty="0" smtClean="0">
                <a:solidFill>
                  <a:schemeClr val="accent1"/>
                </a:solidFill>
              </a:rPr>
              <a:t>z.B. elektrische </a:t>
            </a:r>
            <a:r>
              <a:rPr lang="de-DE" dirty="0">
                <a:solidFill>
                  <a:schemeClr val="accent1"/>
                </a:solidFill>
              </a:rPr>
              <a:t>Komponenten (Speicherbausteine, …)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smtClean="0"/>
              <a:t>Beugung </a:t>
            </a:r>
            <a:r>
              <a:rPr lang="de-DE" b="1" dirty="0"/>
              <a:t>von Neutronen an </a:t>
            </a:r>
            <a:r>
              <a:rPr lang="de-DE" b="1" dirty="0" smtClean="0"/>
              <a:t>Atomen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- Struktur </a:t>
            </a:r>
            <a:r>
              <a:rPr lang="de-DE" dirty="0"/>
              <a:t>(Phasenanalyse, </a:t>
            </a:r>
            <a:r>
              <a:rPr lang="de-DE" dirty="0" smtClean="0"/>
              <a:t>Nanopartikel): </a:t>
            </a:r>
          </a:p>
          <a:p>
            <a:pPr marL="0" indent="0">
              <a:buNone/>
            </a:pPr>
            <a:r>
              <a:rPr lang="de-DE" dirty="0" smtClean="0"/>
              <a:t>  </a:t>
            </a:r>
            <a:r>
              <a:rPr lang="de-DE" dirty="0" smtClean="0">
                <a:solidFill>
                  <a:schemeClr val="accent1"/>
                </a:solidFill>
              </a:rPr>
              <a:t>z.B. Batterien</a:t>
            </a:r>
            <a:r>
              <a:rPr lang="de-DE" dirty="0">
                <a:solidFill>
                  <a:schemeClr val="accent1"/>
                </a:solidFill>
              </a:rPr>
              <a:t>, Werkstoffe, </a:t>
            </a:r>
            <a:r>
              <a:rPr lang="de-DE" dirty="0" smtClean="0">
                <a:solidFill>
                  <a:schemeClr val="accent1"/>
                </a:solidFill>
              </a:rPr>
              <a:t>Superlegierungen</a:t>
            </a:r>
          </a:p>
          <a:p>
            <a:pPr marL="0" indent="0">
              <a:buNone/>
            </a:pPr>
            <a:r>
              <a:rPr lang="de-DE" dirty="0" smtClean="0"/>
              <a:t>- innere </a:t>
            </a:r>
            <a:r>
              <a:rPr lang="de-DE" dirty="0"/>
              <a:t>Spannungen: </a:t>
            </a:r>
            <a:r>
              <a:rPr lang="de-DE" dirty="0" smtClean="0">
                <a:solidFill>
                  <a:schemeClr val="accent1"/>
                </a:solidFill>
              </a:rPr>
              <a:t>z.B. Schweißnähte</a:t>
            </a:r>
            <a:endParaRPr lang="de-DE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de-DE" dirty="0"/>
              <a:t> 			 	</a:t>
            </a:r>
          </a:p>
          <a:p>
            <a:pPr marL="0" indent="0">
              <a:buNone/>
            </a:pPr>
            <a:r>
              <a:rPr lang="de-DE" b="1" dirty="0" smtClean="0"/>
              <a:t>Tomographie </a:t>
            </a:r>
            <a:r>
              <a:rPr lang="de-DE" b="1" dirty="0"/>
              <a:t>/ Radiographie (Bildgebung):</a:t>
            </a:r>
          </a:p>
          <a:p>
            <a:pPr marL="0" indent="0">
              <a:buNone/>
            </a:pPr>
            <a:r>
              <a:rPr lang="de-DE" dirty="0" smtClean="0"/>
              <a:t>- Durchleuchten </a:t>
            </a:r>
            <a:r>
              <a:rPr lang="de-DE" dirty="0"/>
              <a:t>(zerstörungsfrei) von </a:t>
            </a:r>
            <a:r>
              <a:rPr lang="de-DE" dirty="0" smtClean="0"/>
              <a:t>Komponenten</a:t>
            </a:r>
          </a:p>
          <a:p>
            <a:pPr marL="0" indent="0">
              <a:buNone/>
            </a:pPr>
            <a:r>
              <a:rPr lang="de-DE" dirty="0" smtClean="0"/>
              <a:t>  </a:t>
            </a:r>
            <a:r>
              <a:rPr lang="de-DE" dirty="0" smtClean="0">
                <a:solidFill>
                  <a:schemeClr val="accent1"/>
                </a:solidFill>
              </a:rPr>
              <a:t>z.B. </a:t>
            </a:r>
            <a:r>
              <a:rPr lang="de-DE" dirty="0">
                <a:solidFill>
                  <a:schemeClr val="accent1"/>
                </a:solidFill>
              </a:rPr>
              <a:t>Autotür, Batterien, </a:t>
            </a:r>
            <a:r>
              <a:rPr lang="de-DE" dirty="0" smtClean="0">
                <a:solidFill>
                  <a:schemeClr val="accent1"/>
                </a:solidFill>
              </a:rPr>
              <a:t>Turbinenschaufeln, …</a:t>
            </a:r>
            <a:r>
              <a:rPr lang="de-DE" dirty="0"/>
              <a:t>			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711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41" y="666893"/>
            <a:ext cx="8758067" cy="540805"/>
          </a:xfrm>
        </p:spPr>
        <p:txBody>
          <a:bodyPr/>
          <a:lstStyle/>
          <a:p>
            <a:pPr eaLnBrk="1" hangingPunct="1"/>
            <a:r>
              <a:rPr lang="de-DE" sz="2800" dirty="0">
                <a:solidFill>
                  <a:srgbClr val="1B264B"/>
                </a:solidFill>
              </a:rPr>
              <a:t>Zugang zum FRM </a:t>
            </a:r>
            <a:r>
              <a:rPr lang="de-DE" sz="2800" dirty="0" smtClean="0">
                <a:solidFill>
                  <a:srgbClr val="1B264B"/>
                </a:solidFill>
              </a:rPr>
              <a:t>II</a:t>
            </a:r>
            <a:endParaRPr lang="de-DE" sz="2800" dirty="0">
              <a:solidFill>
                <a:srgbClr val="1B264B"/>
              </a:solidFill>
              <a:effectLst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8384875" y="6504635"/>
            <a:ext cx="501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F24F3F6-6CFD-46E9-9D99-7ED407633B22}" type="slidenum">
              <a:rPr lang="de-DE" altLang="de-DE" sz="1200"/>
              <a:pPr algn="r">
                <a:spcBef>
                  <a:spcPct val="0"/>
                </a:spcBef>
                <a:buFontTx/>
                <a:buNone/>
              </a:pPr>
              <a:t>9</a:t>
            </a:fld>
            <a:endParaRPr lang="de-DE" altLang="de-DE" sz="1200" dirty="0"/>
          </a:p>
        </p:txBody>
      </p:sp>
      <p:sp>
        <p:nvSpPr>
          <p:cNvPr id="22" name="Rechteck 21"/>
          <p:cNvSpPr/>
          <p:nvPr/>
        </p:nvSpPr>
        <p:spPr>
          <a:xfrm>
            <a:off x="232899" y="6541619"/>
            <a:ext cx="82167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Garching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13.09.2018	</a:t>
            </a:r>
            <a:r>
              <a:rPr lang="de-DE" sz="900" dirty="0"/>
              <a:t> </a:t>
            </a:r>
            <a:r>
              <a:rPr lang="de-DE" sz="900" dirty="0" smtClean="0"/>
              <a:t>                           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VDI-TUM Expertenforum: </a:t>
            </a:r>
            <a:r>
              <a:rPr lang="de-DE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Additive 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Fertigung                                                      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Müller-Buschbaum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5425" y="1155641"/>
            <a:ext cx="8719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srgbClr val="1B264B"/>
                </a:solidFill>
                <a:sym typeface="Symbol"/>
              </a:rPr>
              <a:t> </a:t>
            </a:r>
            <a:r>
              <a:rPr lang="de-DE" b="1" dirty="0" err="1">
                <a:solidFill>
                  <a:srgbClr val="1B264B"/>
                </a:solidFill>
              </a:rPr>
              <a:t>publish</a:t>
            </a:r>
            <a:r>
              <a:rPr lang="de-DE" b="1" dirty="0">
                <a:solidFill>
                  <a:srgbClr val="1B264B"/>
                </a:solidFill>
              </a:rPr>
              <a:t> </a:t>
            </a:r>
            <a:r>
              <a:rPr lang="de-DE" b="1" dirty="0" err="1">
                <a:solidFill>
                  <a:srgbClr val="1B264B"/>
                </a:solidFill>
              </a:rPr>
              <a:t>or</a:t>
            </a:r>
            <a:r>
              <a:rPr lang="de-DE" b="1" dirty="0">
                <a:solidFill>
                  <a:srgbClr val="1B264B"/>
                </a:solidFill>
              </a:rPr>
              <a:t> </a:t>
            </a:r>
            <a:r>
              <a:rPr lang="de-DE" b="1" dirty="0" err="1">
                <a:solidFill>
                  <a:srgbClr val="1B264B"/>
                </a:solidFill>
              </a:rPr>
              <a:t>pay</a:t>
            </a:r>
            <a:r>
              <a:rPr lang="de-DE" b="1" dirty="0">
                <a:solidFill>
                  <a:srgbClr val="1B264B"/>
                </a:solidFill>
              </a:rPr>
              <a:t> (Strahlrohrinstrumente)</a:t>
            </a:r>
          </a:p>
        </p:txBody>
      </p:sp>
      <p:sp>
        <p:nvSpPr>
          <p:cNvPr id="6" name="Inhaltsplatzhalter 6"/>
          <p:cNvSpPr>
            <a:spLocks noGrp="1"/>
          </p:cNvSpPr>
          <p:nvPr>
            <p:ph idx="1"/>
          </p:nvPr>
        </p:nvSpPr>
        <p:spPr>
          <a:xfrm>
            <a:off x="225425" y="1534240"/>
            <a:ext cx="8755717" cy="50103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de-DE" sz="1800" dirty="0">
                <a:solidFill>
                  <a:schemeClr val="accent1"/>
                </a:solidFill>
              </a:rPr>
              <a:t>k</a:t>
            </a:r>
            <a:r>
              <a:rPr lang="de-DE" sz="1800" dirty="0" smtClean="0">
                <a:solidFill>
                  <a:schemeClr val="accent1"/>
                </a:solidFill>
              </a:rPr>
              <a:t>ostenfreier </a:t>
            </a:r>
            <a:r>
              <a:rPr lang="de-DE" sz="1800" dirty="0">
                <a:solidFill>
                  <a:schemeClr val="accent1"/>
                </a:solidFill>
              </a:rPr>
              <a:t>Zugang</a:t>
            </a:r>
            <a:r>
              <a:rPr lang="de-DE" sz="1800" dirty="0"/>
              <a:t> bei </a:t>
            </a:r>
            <a:r>
              <a:rPr lang="de-DE" sz="1800" dirty="0" smtClean="0"/>
              <a:t>Veröffentlichung der Ergebnisse</a:t>
            </a:r>
            <a:br>
              <a:rPr lang="de-DE" sz="1800" dirty="0" smtClean="0"/>
            </a:br>
            <a:r>
              <a:rPr lang="de-DE" sz="600" dirty="0" smtClean="0"/>
              <a:t/>
            </a:r>
            <a:br>
              <a:rPr lang="de-DE" sz="600" dirty="0" smtClean="0"/>
            </a:br>
            <a:r>
              <a:rPr lang="de-DE" sz="1800" dirty="0" smtClean="0"/>
              <a:t>Procedere: Einreichung eines  Messvorschlags mit zweiseitiger Beschreibung, </a:t>
            </a:r>
            <a:br>
              <a:rPr lang="de-DE" sz="1800" dirty="0" smtClean="0"/>
            </a:br>
            <a:r>
              <a:rPr lang="de-DE" sz="1800" dirty="0" smtClean="0"/>
              <a:t>2 mal pro Jahr Begutachtung der Messvorschläge durch internationales Expertengremium (Überbuchungsfaktor &gt; 2), </a:t>
            </a:r>
            <a:br>
              <a:rPr lang="de-DE" sz="1800" dirty="0" smtClean="0"/>
            </a:br>
            <a:r>
              <a:rPr lang="de-DE" sz="1800" dirty="0" smtClean="0"/>
              <a:t>Zeitdauer zwischen Antrag und Messung bis zu einem Jahr</a:t>
            </a:r>
          </a:p>
          <a:p>
            <a:pPr>
              <a:spcBef>
                <a:spcPts val="600"/>
              </a:spcBef>
            </a:pPr>
            <a:r>
              <a:rPr lang="de-DE" sz="1800" dirty="0">
                <a:solidFill>
                  <a:srgbClr val="FF0000"/>
                </a:solidFill>
              </a:rPr>
              <a:t>a</a:t>
            </a:r>
            <a:r>
              <a:rPr lang="de-DE" sz="1800" dirty="0" smtClean="0">
                <a:solidFill>
                  <a:srgbClr val="FF0000"/>
                </a:solidFill>
              </a:rPr>
              <a:t>ber:</a:t>
            </a:r>
            <a:r>
              <a:rPr lang="de-DE" sz="1800" dirty="0" smtClean="0"/>
              <a:t>  kurze Testmessungen in Absprache mit dem </a:t>
            </a:r>
            <a:r>
              <a:rPr lang="de-DE" sz="1800" dirty="0" err="1" smtClean="0"/>
              <a:t>Instrumentverantwortlichen</a:t>
            </a:r>
            <a:r>
              <a:rPr lang="de-DE" sz="1800" dirty="0" smtClean="0"/>
              <a:t> kurzfristig möglich</a:t>
            </a:r>
          </a:p>
          <a:p>
            <a:pPr>
              <a:spcBef>
                <a:spcPts val="600"/>
              </a:spcBef>
            </a:pPr>
            <a:r>
              <a:rPr lang="de-DE" sz="1800" dirty="0">
                <a:solidFill>
                  <a:schemeClr val="accent1"/>
                </a:solidFill>
              </a:rPr>
              <a:t>k</a:t>
            </a:r>
            <a:r>
              <a:rPr lang="de-DE" sz="1800" dirty="0" smtClean="0">
                <a:solidFill>
                  <a:schemeClr val="accent1"/>
                </a:solidFill>
              </a:rPr>
              <a:t>ostenpflichtiger Zugang</a:t>
            </a:r>
            <a:r>
              <a:rPr lang="de-DE" sz="1800" dirty="0" smtClean="0"/>
              <a:t> zu zeitlich </a:t>
            </a:r>
            <a:r>
              <a:rPr lang="de-DE" sz="1800" dirty="0" smtClean="0"/>
              <a:t>privilegierter </a:t>
            </a:r>
            <a:r>
              <a:rPr lang="de-DE" sz="1800" dirty="0" smtClean="0"/>
              <a:t>Strahlzeit (</a:t>
            </a:r>
            <a:r>
              <a:rPr lang="de-DE" sz="1800" dirty="0" smtClean="0">
                <a:solidFill>
                  <a:srgbClr val="00B050"/>
                </a:solidFill>
              </a:rPr>
              <a:t>7.000 Euro/Tag</a:t>
            </a:r>
            <a:r>
              <a:rPr lang="de-DE" sz="1800" dirty="0" smtClean="0"/>
              <a:t>): </a:t>
            </a:r>
            <a:r>
              <a:rPr lang="de-DE" sz="1800" dirty="0" smtClean="0"/>
              <a:t>Dienstleistung (Messung und Auswertung) mit Eigentumsschutz für Ergebnisse (Geheimhaltung)</a:t>
            </a:r>
          </a:p>
          <a:p>
            <a:pPr>
              <a:spcBef>
                <a:spcPts val="600"/>
              </a:spcBef>
            </a:pPr>
            <a:r>
              <a:rPr lang="de-DE" sz="1800" dirty="0"/>
              <a:t>a</a:t>
            </a:r>
            <a:r>
              <a:rPr lang="de-DE" sz="1800" dirty="0" smtClean="0"/>
              <a:t>lle Bestrahlungsdienste (Materialtests, Dotieren) </a:t>
            </a:r>
            <a:r>
              <a:rPr lang="de-DE" sz="1800" dirty="0" smtClean="0">
                <a:solidFill>
                  <a:schemeClr val="accent1"/>
                </a:solidFill>
              </a:rPr>
              <a:t>kostenpflichtig</a:t>
            </a:r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r>
              <a:rPr lang="de-DE" sz="1800" dirty="0" smtClean="0"/>
              <a:t>Strahlrohrexperimente </a:t>
            </a:r>
            <a:r>
              <a:rPr lang="de-DE" sz="1800" dirty="0" smtClean="0">
                <a:sym typeface="Symbol"/>
              </a:rPr>
              <a:t> Heinz Maier-Leibnitz Zentrum </a:t>
            </a:r>
            <a:br>
              <a:rPr lang="de-DE" sz="1800" dirty="0" smtClean="0">
                <a:sym typeface="Symbol"/>
              </a:rPr>
            </a:br>
            <a:r>
              <a:rPr lang="de-DE" sz="1800" dirty="0" smtClean="0">
                <a:solidFill>
                  <a:srgbClr val="00B0F0"/>
                </a:solidFill>
                <a:sym typeface="Symbol"/>
              </a:rPr>
              <a:t>(</a:t>
            </a:r>
            <a:r>
              <a:rPr lang="de-DE" sz="1800" dirty="0">
                <a:solidFill>
                  <a:srgbClr val="00B0F0"/>
                </a:solidFill>
                <a:sym typeface="Symbol"/>
              </a:rPr>
              <a:t>www.mlz-garching.de</a:t>
            </a:r>
            <a:r>
              <a:rPr lang="de-DE" sz="1800" dirty="0" smtClean="0">
                <a:solidFill>
                  <a:srgbClr val="00B0F0"/>
                </a:solidFill>
                <a:sym typeface="Symbol"/>
              </a:rPr>
              <a:t>)</a:t>
            </a:r>
          </a:p>
          <a:p>
            <a:pPr marL="0" indent="0">
              <a:buNone/>
            </a:pPr>
            <a:r>
              <a:rPr lang="de-DE" sz="1800" dirty="0" smtClean="0">
                <a:sym typeface="Symbol"/>
              </a:rPr>
              <a:t>Bestrahlungsdienste  Forschungs-Neutronenquelle Heinz Maier-Leibnitz </a:t>
            </a:r>
            <a:r>
              <a:rPr lang="de-DE" sz="1800" dirty="0">
                <a:solidFill>
                  <a:srgbClr val="00B0F0"/>
                </a:solidFill>
                <a:sym typeface="Symbol"/>
              </a:rPr>
              <a:t>(www.frm2.tum.de)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54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orlage D">
  <a:themeElements>
    <a:clrScheme name="Leere Präsentation 1">
      <a:dk1>
        <a:srgbClr val="000000"/>
      </a:dk1>
      <a:lt1>
        <a:srgbClr val="FFFFFF"/>
      </a:lt1>
      <a:dk2>
        <a:srgbClr val="005293"/>
      </a:dk2>
      <a:lt2>
        <a:srgbClr val="0065BD"/>
      </a:lt2>
      <a:accent1>
        <a:srgbClr val="A2AD00"/>
      </a:accent1>
      <a:accent2>
        <a:srgbClr val="E37222"/>
      </a:accent2>
      <a:accent3>
        <a:srgbClr val="FFFFFF"/>
      </a:accent3>
      <a:accent4>
        <a:srgbClr val="000000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5293"/>
        </a:dk2>
        <a:lt2>
          <a:srgbClr val="0065BD"/>
        </a:lt2>
        <a:accent1>
          <a:srgbClr val="A2AD00"/>
        </a:accent1>
        <a:accent2>
          <a:srgbClr val="E37222"/>
        </a:accent2>
        <a:accent3>
          <a:srgbClr val="FFFFFF"/>
        </a:accent3>
        <a:accent4>
          <a:srgbClr val="000000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orlage 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5293"/>
        </a:dk2>
        <a:lt2>
          <a:srgbClr val="0065BD"/>
        </a:lt2>
        <a:accent1>
          <a:srgbClr val="A2AD00"/>
        </a:accent1>
        <a:accent2>
          <a:srgbClr val="E37222"/>
        </a:accent2>
        <a:accent3>
          <a:srgbClr val="FFFFFF"/>
        </a:accent3>
        <a:accent4>
          <a:srgbClr val="000000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Vorlage 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5293"/>
        </a:dk2>
        <a:lt2>
          <a:srgbClr val="0065BD"/>
        </a:lt2>
        <a:accent1>
          <a:srgbClr val="A2AD00"/>
        </a:accent1>
        <a:accent2>
          <a:srgbClr val="E37222"/>
        </a:accent2>
        <a:accent3>
          <a:srgbClr val="FFFFFF"/>
        </a:accent3>
        <a:accent4>
          <a:srgbClr val="000000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</Words>
  <Application>Microsoft Office PowerPoint</Application>
  <PresentationFormat>Bildschirmpräsentation (4:3)</PresentationFormat>
  <Paragraphs>161</Paragraphs>
  <Slides>15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8" baseType="lpstr">
      <vt:lpstr>Arial Unicode MS</vt:lpstr>
      <vt:lpstr>ＭＳ Ｐゴシック</vt:lpstr>
      <vt:lpstr>Arial</vt:lpstr>
      <vt:lpstr>Calibri</vt:lpstr>
      <vt:lpstr>DejaVu Sans</vt:lpstr>
      <vt:lpstr>Symbol</vt:lpstr>
      <vt:lpstr>TUM Neue Helvetica 55 Regular</vt:lpstr>
      <vt:lpstr>Wingdings</vt:lpstr>
      <vt:lpstr>Vorlage D</vt:lpstr>
      <vt:lpstr>1_Vorlage D</vt:lpstr>
      <vt:lpstr>Benutzerdefiniertes Design</vt:lpstr>
      <vt:lpstr>2_Vorlage D</vt:lpstr>
      <vt:lpstr>think-cell Folie</vt:lpstr>
      <vt:lpstr>7. VDI-TUM Expertenforum - Begrüßung zum FRM II</vt:lpstr>
      <vt:lpstr>Forschungsneutronenquelle Heinz Maier-Leibnitz (FRM II)</vt:lpstr>
      <vt:lpstr>Forschungsneutronenquelle FRM II</vt:lpstr>
      <vt:lpstr>Instrumente</vt:lpstr>
      <vt:lpstr>Instrumente Experimentierhalle</vt:lpstr>
      <vt:lpstr>Instrumente Neutronenleiterhalle West</vt:lpstr>
      <vt:lpstr>Industrielle Nutzung – wofür?</vt:lpstr>
      <vt:lpstr>Beispiele industrieller Nutzung</vt:lpstr>
      <vt:lpstr>Zugang zum FRM II</vt:lpstr>
      <vt:lpstr>Eingereichte Proposal</vt:lpstr>
      <vt:lpstr>Wissenschaftliche Bereiche</vt:lpstr>
      <vt:lpstr>PowerPoint-Präsentation</vt:lpstr>
      <vt:lpstr>genießen Sie die Konferenz</vt:lpstr>
      <vt:lpstr>Neutronen sind wie Licht</vt:lpstr>
      <vt:lpstr>Beispiele industrieller und medizinischer Nutzung</vt:lpstr>
    </vt:vector>
  </TitlesOfParts>
  <Company>--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--</dc:creator>
  <cp:lastModifiedBy>P. Müller-Buschbaum</cp:lastModifiedBy>
  <cp:revision>394</cp:revision>
  <cp:lastPrinted>2017-11-30T12:40:08Z</cp:lastPrinted>
  <dcterms:created xsi:type="dcterms:W3CDTF">2012-04-16T07:26:40Z</dcterms:created>
  <dcterms:modified xsi:type="dcterms:W3CDTF">2018-09-13T07:04:14Z</dcterms:modified>
</cp:coreProperties>
</file>